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41"/>
  </p:notesMasterIdLst>
  <p:handoutMasterIdLst>
    <p:handoutMasterId r:id="rId42"/>
  </p:handoutMasterIdLst>
  <p:sldIdLst>
    <p:sldId id="401" r:id="rId2"/>
    <p:sldId id="435" r:id="rId3"/>
    <p:sldId id="436" r:id="rId4"/>
    <p:sldId id="437" r:id="rId5"/>
    <p:sldId id="438" r:id="rId6"/>
    <p:sldId id="440" r:id="rId7"/>
    <p:sldId id="434" r:id="rId8"/>
    <p:sldId id="582" r:id="rId9"/>
    <p:sldId id="566" r:id="rId10"/>
    <p:sldId id="553" r:id="rId11"/>
    <p:sldId id="531" r:id="rId12"/>
    <p:sldId id="532" r:id="rId13"/>
    <p:sldId id="533" r:id="rId14"/>
    <p:sldId id="534" r:id="rId15"/>
    <p:sldId id="579" r:id="rId16"/>
    <p:sldId id="567" r:id="rId17"/>
    <p:sldId id="569" r:id="rId18"/>
    <p:sldId id="565" r:id="rId19"/>
    <p:sldId id="583" r:id="rId20"/>
    <p:sldId id="542" r:id="rId21"/>
    <p:sldId id="571" r:id="rId22"/>
    <p:sldId id="573" r:id="rId23"/>
    <p:sldId id="574" r:id="rId24"/>
    <p:sldId id="580" r:id="rId25"/>
    <p:sldId id="575" r:id="rId26"/>
    <p:sldId id="585" r:id="rId27"/>
    <p:sldId id="586" r:id="rId28"/>
    <p:sldId id="587" r:id="rId29"/>
    <p:sldId id="588" r:id="rId30"/>
    <p:sldId id="589" r:id="rId31"/>
    <p:sldId id="590" r:id="rId32"/>
    <p:sldId id="591" r:id="rId33"/>
    <p:sldId id="592" r:id="rId34"/>
    <p:sldId id="593" r:id="rId35"/>
    <p:sldId id="576" r:id="rId36"/>
    <p:sldId id="577" r:id="rId37"/>
    <p:sldId id="541" r:id="rId38"/>
    <p:sldId id="581" r:id="rId39"/>
    <p:sldId id="455" r:id="rId4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188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George" initials="CG" lastIdx="15" clrIdx="0"/>
  <p:cmAuthor id="1" name="Daryl Hall" initials="DH" lastIdx="13" clrIdx="1"/>
  <p:cmAuthor id="2" name="Natasha Nicolai" initials="NN" lastIdx="17" clrIdx="2">
    <p:extLst/>
  </p:cmAuthor>
  <p:cmAuthor id="3" name="Cindy George" initials="CG" lastIdx="7" clrIdx="3">
    <p:extLst/>
  </p:cmAuthor>
  <p:cmAuthor id="4" name="Annalisa Mastri" initials="AM" lastIdx="41" clrIdx="4">
    <p:extLst/>
  </p:cmAuthor>
  <p:cmAuthor id="5" name="Donna Pavetti" initials="DP" lastIdx="47" clrIdx="5">
    <p:extLst/>
  </p:cmAuthor>
  <p:cmAuthor id="6" name="Valerie Uccellani" initials="VU [5]" lastIdx="1" clrIdx="6"/>
  <p:cmAuthor id="7" name="Lindsay Cattell" initials="LC" lastIdx="66" clrIdx="7">
    <p:extLst/>
  </p:cmAuthor>
  <p:cmAuthor id="8" name="Megan Stanley" initials="MS" lastIdx="6" clrIdx="8"/>
  <p:cmAuthor id="9" name="Rachel Nicolosi" initials="RN" lastIdx="33" clrIdx="9">
    <p:extLst/>
  </p:cmAuthor>
  <p:cmAuthor id="10" name="Valerie Uccellani" initials="VU" lastIdx="1" clrIdx="10">
    <p:extLst/>
  </p:cmAuthor>
  <p:cmAuthor id="11" name="Valerie Uccellani" initials="VU [2]" lastIdx="1" clrIdx="11">
    <p:extLst/>
  </p:cmAuthor>
  <p:cmAuthor id="12" name="Valerie Uccellani" initials="VU [3]" lastIdx="1" clrIdx="12">
    <p:extLst/>
  </p:cmAuthor>
  <p:cmAuthor id="13" name="Valerie Uccellani" initials="VU [4]" lastIdx="1" clrIdx="13">
    <p:extLst/>
  </p:cmAuthor>
  <p:cmAuthor id="14" name="Valerie Uccellani" initials="VU [2] [2]" lastIdx="1" clrIdx="14">
    <p:extLst/>
  </p:cmAuthor>
  <p:cmAuthor id="15" name="Valerie Uccellani" initials="VU [3] [2]" lastIdx="1" clrIdx="15">
    <p:extLst/>
  </p:cmAuthor>
  <p:cmAuthor id="16" name="Alicia Meckstroth" initials="AM" lastIdx="31" clrIdx="16">
    <p:extLst>
      <p:ext uri="{19B8F6BF-5375-455C-9EA6-DF929625EA0E}">
        <p15:presenceInfo xmlns:p15="http://schemas.microsoft.com/office/powerpoint/2012/main" userId="S-1-5-21-484763869-796845957-839522115-17147" providerId="AD"/>
      </p:ext>
    </p:extLst>
  </p:cmAuthor>
  <p:cmAuthor id="17" name="Jennifer Brown" initials="JB" lastIdx="44" clrIdx="17">
    <p:extLst>
      <p:ext uri="{19B8F6BF-5375-455C-9EA6-DF929625EA0E}">
        <p15:presenceInfo xmlns:p15="http://schemas.microsoft.com/office/powerpoint/2012/main" userId="S-1-5-21-484763869-796845957-839522115-17947" providerId="AD"/>
      </p:ext>
    </p:extLst>
  </p:cmAuthor>
  <p:cmAuthor id="18" name="Amanda Reiter" initials="AR" lastIdx="1" clrIdx="18">
    <p:extLst>
      <p:ext uri="{19B8F6BF-5375-455C-9EA6-DF929625EA0E}">
        <p15:presenceInfo xmlns:p15="http://schemas.microsoft.com/office/powerpoint/2012/main" userId="S-1-5-21-484763869-796845957-839522115-172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335A"/>
    <a:srgbClr val="8DC765"/>
    <a:srgbClr val="B2DE82"/>
    <a:srgbClr val="0000FF"/>
    <a:srgbClr val="FFFFFF"/>
    <a:srgbClr val="EEECE1"/>
    <a:srgbClr val="E2DECC"/>
    <a:srgbClr val="E7E9ED"/>
    <a:srgbClr val="A15B0F"/>
    <a:srgbClr val="4C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47" autoAdjust="0"/>
    <p:restoredTop sz="78490" autoAdjust="0"/>
  </p:normalViewPr>
  <p:slideViewPr>
    <p:cSldViewPr snapToGrid="0" snapToObjects="1">
      <p:cViewPr varScale="1">
        <p:scale>
          <a:sx n="67" d="100"/>
          <a:sy n="67" d="100"/>
        </p:scale>
        <p:origin x="1546" y="62"/>
      </p:cViewPr>
      <p:guideLst>
        <p:guide orient="horz"/>
        <p:guide pos="18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68FA8F-96D8-4B94-8CA0-D5160FC6A49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931BDE-DE31-46D4-97F6-882BFDF3C536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10:00</a:t>
          </a:r>
        </a:p>
      </dgm:t>
    </dgm:pt>
    <dgm:pt modelId="{188FEECF-A923-4FC6-AFED-C1671A235395}" type="parTrans" cxnId="{E0A35AA3-1EFC-4F7D-AA02-6C50A2518EB6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A9464C2E-90D7-42C8-8B03-D5363F42A07C}" type="sibTrans" cxnId="{E0A35AA3-1EFC-4F7D-AA02-6C50A2518EB6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3BFBBCE-2A67-456F-8E38-91DD28FB2B32}">
      <dgm:prSet phldrT="[Text]" custT="1"/>
      <dgm:spPr/>
      <dgm:t>
        <a:bodyPr/>
        <a:lstStyle/>
        <a:p>
          <a:r>
            <a:rPr lang="en-US" sz="2000" b="1" dirty="0">
              <a:solidFill>
                <a:schemeClr val="tx2"/>
              </a:solidFill>
            </a:rPr>
            <a:t>Goals and Plans for Orientation</a:t>
          </a:r>
        </a:p>
      </dgm:t>
    </dgm:pt>
    <dgm:pt modelId="{D03B78AA-64AC-435B-AC5A-7DF9914BDE86}" type="parTrans" cxnId="{03358D34-BBD8-40D3-964C-92CBD2C63E37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4EBC855-5949-41C3-BF57-9218C0F581DC}" type="sibTrans" cxnId="{03358D34-BBD8-40D3-964C-92CBD2C63E37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2816614A-E29D-4A02-83BA-E576A53FD0B6}">
      <dgm:prSet phldrT="[Text]"/>
      <dgm:spPr/>
      <dgm:t>
        <a:bodyPr/>
        <a:lstStyle/>
        <a:p>
          <a:endParaRPr lang="en-US" dirty="0">
            <a:solidFill>
              <a:schemeClr val="tx2"/>
            </a:solidFill>
          </a:endParaRPr>
        </a:p>
      </dgm:t>
    </dgm:pt>
    <dgm:pt modelId="{24AAD94F-021B-44FE-97D0-89B1591A40E9}" type="parTrans" cxnId="{353A7EB8-C3AD-414D-8CD9-094492104D55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9D96122-33B2-4386-97DD-3FA077710670}" type="sibTrans" cxnId="{353A7EB8-C3AD-414D-8CD9-094492104D55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F1F760DE-5715-4B9E-82B9-14FF24CBCCFF}">
      <dgm:prSet phldrT="[Text]"/>
      <dgm:spPr/>
      <dgm:t>
        <a:bodyPr/>
        <a:lstStyle/>
        <a:p>
          <a:endParaRPr lang="en-US" dirty="0">
            <a:solidFill>
              <a:schemeClr val="tx2"/>
            </a:solidFill>
          </a:endParaRPr>
        </a:p>
      </dgm:t>
    </dgm:pt>
    <dgm:pt modelId="{F8B08281-7028-4460-9548-BF9D9DE85F37}" type="parTrans" cxnId="{3A1A7DF4-B98C-4B73-BBB0-1CAA04DE5A9F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F7E2516-976C-4385-96C7-5CC0ED515DD8}" type="sibTrans" cxnId="{3A1A7DF4-B98C-4B73-BBB0-1CAA04DE5A9F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E7897FB2-CAEB-438D-B996-44968AFD5C92}">
      <dgm:prSet phldrT="[Text]" custT="1"/>
      <dgm:spPr/>
      <dgm:t>
        <a:bodyPr/>
        <a:lstStyle/>
        <a:p>
          <a:r>
            <a:rPr lang="en-US" sz="2000" b="1" dirty="0">
              <a:solidFill>
                <a:schemeClr val="tx2"/>
              </a:solidFill>
            </a:rPr>
            <a:t>What CalWORKs Can Do For You</a:t>
          </a:r>
        </a:p>
      </dgm:t>
    </dgm:pt>
    <dgm:pt modelId="{AD0E8AC0-AC9B-467E-A2BE-F01A29B84504}" type="parTrans" cxnId="{BD4C1C67-63FA-49EF-870E-4ECA5F3A0FA1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BE89AAB9-AE93-4404-8578-13598F66AFE4}" type="sibTrans" cxnId="{BD4C1C67-63FA-49EF-870E-4ECA5F3A0FA1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E85D24AF-302B-4240-9CD8-1DDEA35CEA0D}">
      <dgm:prSet phldrT="[Text]"/>
      <dgm:spPr/>
      <dgm:t>
        <a:bodyPr/>
        <a:lstStyle/>
        <a:p>
          <a:endParaRPr lang="en-US" sz="700" dirty="0">
            <a:solidFill>
              <a:schemeClr val="tx2"/>
            </a:solidFill>
          </a:endParaRPr>
        </a:p>
      </dgm:t>
    </dgm:pt>
    <dgm:pt modelId="{25D13D42-FC4E-45EF-A607-A43C4BD47537}" type="parTrans" cxnId="{3C219FE9-946D-45F5-BF52-256033101C61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A43EF245-1272-4BC2-8E0E-C9AFE4E4C124}" type="sibTrans" cxnId="{3C219FE9-946D-45F5-BF52-256033101C61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98B4DDB0-888C-4401-A714-D946A251369B}">
      <dgm:prSet phldrT="[Text]"/>
      <dgm:spPr/>
      <dgm:t>
        <a:bodyPr/>
        <a:lstStyle/>
        <a:p>
          <a:endParaRPr lang="en-US" sz="700" dirty="0">
            <a:solidFill>
              <a:schemeClr val="tx2"/>
            </a:solidFill>
          </a:endParaRPr>
        </a:p>
      </dgm:t>
    </dgm:pt>
    <dgm:pt modelId="{AC5D9AA8-C820-4DD8-B544-CAFC78C4537A}" type="parTrans" cxnId="{F22AF760-6F82-40E2-AD31-045A40983FB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F49A82C0-5E72-417D-98CF-88410181B4FF}" type="sibTrans" cxnId="{F22AF760-6F82-40E2-AD31-045A40983FB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6928FC3D-6D3A-4CA7-93AD-0EC90558B929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11:00</a:t>
          </a:r>
        </a:p>
      </dgm:t>
    </dgm:pt>
    <dgm:pt modelId="{DAA46FCA-347E-4ED7-AA9C-450083F057F7}" type="parTrans" cxnId="{7EF8DDAB-0F16-489A-9B06-E4F09999BB3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305FCC31-C088-4452-8CE9-EB59E63D3107}" type="sibTrans" cxnId="{7EF8DDAB-0F16-489A-9B06-E4F09999BB3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6E8C6819-12A0-446B-B1B2-F42FB9B5FCF2}">
      <dgm:prSet phldrT="[Text]"/>
      <dgm:spPr/>
      <dgm:t>
        <a:bodyPr/>
        <a:lstStyle/>
        <a:p>
          <a:endParaRPr lang="en-US" dirty="0">
            <a:solidFill>
              <a:schemeClr val="tx2"/>
            </a:solidFill>
          </a:endParaRPr>
        </a:p>
      </dgm:t>
    </dgm:pt>
    <dgm:pt modelId="{B3875F96-0028-4FFE-846D-C0E8E944AA3F}" type="parTrans" cxnId="{C65E2B62-346A-4CD9-B2FE-6D9EACDBEF7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8E833D7-FFC4-46CA-A910-B96349CD5CF3}" type="sibTrans" cxnId="{C65E2B62-346A-4CD9-B2FE-6D9EACDBEF7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0E4C38D-062F-43DD-A0CD-6CC62FB853EC}">
      <dgm:prSet phldrT="[Text]"/>
      <dgm:spPr/>
      <dgm:t>
        <a:bodyPr/>
        <a:lstStyle/>
        <a:p>
          <a:endParaRPr lang="en-US" dirty="0">
            <a:solidFill>
              <a:schemeClr val="tx2"/>
            </a:solidFill>
          </a:endParaRPr>
        </a:p>
      </dgm:t>
    </dgm:pt>
    <dgm:pt modelId="{7E9355AA-ECF7-495B-88F2-63917F9DE0D8}" type="parTrans" cxnId="{46870377-7ECA-44EA-9DF7-EA18C4DC897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395B5C35-A94B-403B-9C9A-E8FD957C85F7}" type="sibTrans" cxnId="{46870377-7ECA-44EA-9DF7-EA18C4DC897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23EBD0DE-2D40-4B92-B0A2-AA74006F4B09}">
      <dgm:prSet phldrT="[Text]"/>
      <dgm:spPr/>
      <dgm:t>
        <a:bodyPr/>
        <a:lstStyle/>
        <a:p>
          <a:endParaRPr lang="en-US" dirty="0">
            <a:solidFill>
              <a:schemeClr val="tx2"/>
            </a:solidFill>
          </a:endParaRPr>
        </a:p>
      </dgm:t>
    </dgm:pt>
    <dgm:pt modelId="{513304D2-C8A2-42D8-9BC3-65CC53B505C6}" type="parTrans" cxnId="{C9655231-E301-45B6-B144-D477D54B428D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BD26E4A3-5B04-4905-9AFB-A1C6627389F3}" type="sibTrans" cxnId="{C9655231-E301-45B6-B144-D477D54B428D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2BEC18D6-4A5B-4B78-8158-072B7254F80C}">
      <dgm:prSet phldrT="[Text]" custT="1"/>
      <dgm:spPr/>
      <dgm:t>
        <a:bodyPr/>
        <a:lstStyle/>
        <a:p>
          <a:r>
            <a:rPr lang="en-US" sz="2000" b="1" dirty="0">
              <a:solidFill>
                <a:schemeClr val="tx2"/>
              </a:solidFill>
            </a:rPr>
            <a:t>Exploring Your Hopes and Dreams</a:t>
          </a:r>
        </a:p>
      </dgm:t>
    </dgm:pt>
    <dgm:pt modelId="{CDA6D0F9-D462-4E34-92AA-7DA8E32DC31A}" type="sibTrans" cxnId="{DA35917C-8EF7-4EBF-9504-87A4A95F9EB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97272F7E-09DF-4DBE-91FB-75786AE65362}" type="parTrans" cxnId="{DA35917C-8EF7-4EBF-9504-87A4A95F9EB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8933F67D-35DF-47E8-A2B6-AB4FB66D51DC}">
      <dgm:prSet phldrT="[Text]" custT="1"/>
      <dgm:spPr/>
      <dgm:t>
        <a:bodyPr/>
        <a:lstStyle/>
        <a:p>
          <a:endParaRPr lang="en-US" sz="1200" b="1" dirty="0">
            <a:solidFill>
              <a:schemeClr val="tx2"/>
            </a:solidFill>
          </a:endParaRPr>
        </a:p>
      </dgm:t>
    </dgm:pt>
    <dgm:pt modelId="{B2A65BE0-72BB-4A38-AE0A-A95A51FD9817}" type="parTrans" cxnId="{02E05945-3E5C-4413-B727-C9EC0D9B8077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B089FDDF-8638-4561-9A11-092DBB155130}" type="sibTrans" cxnId="{02E05945-3E5C-4413-B727-C9EC0D9B8077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C7C500DE-4F4C-484E-88F4-1D2EBC943A44}">
      <dgm:prSet phldrT="[Text]" custT="1"/>
      <dgm:spPr/>
      <dgm:t>
        <a:bodyPr/>
        <a:lstStyle/>
        <a:p>
          <a:endParaRPr lang="en-US" sz="1200" b="1" dirty="0">
            <a:solidFill>
              <a:schemeClr val="tx2"/>
            </a:solidFill>
          </a:endParaRPr>
        </a:p>
      </dgm:t>
    </dgm:pt>
    <dgm:pt modelId="{49D1EF7E-843A-439F-A8C5-02DAF5829580}" type="parTrans" cxnId="{D2287570-EB03-4812-A2A3-1C0BCDE14735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2F979E91-26AC-44E0-A77B-CCE44092AFF4}" type="sibTrans" cxnId="{D2287570-EB03-4812-A2A3-1C0BCDE14735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E8D10D1-7093-4E38-A4FF-2C5437FDAB8E}">
      <dgm:prSet phldrT="[Text]" custT="1"/>
      <dgm:spPr/>
      <dgm:t>
        <a:bodyPr/>
        <a:lstStyle/>
        <a:p>
          <a:endParaRPr lang="en-US" sz="2000" b="1" dirty="0">
            <a:solidFill>
              <a:schemeClr val="tx2"/>
            </a:solidFill>
          </a:endParaRPr>
        </a:p>
      </dgm:t>
    </dgm:pt>
    <dgm:pt modelId="{8E6195E1-ED43-4317-9F7F-1374572BC87C}" type="parTrans" cxnId="{F738365A-5ACC-43FA-962E-99620902386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C0BFC134-ABEE-4F74-B481-444CFEC80C7F}" type="sibTrans" cxnId="{F738365A-5ACC-43FA-962E-99620902386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F5C2B3F5-DD24-4708-A2D3-359B81D2ECDF}">
      <dgm:prSet custT="1"/>
      <dgm:spPr/>
      <dgm:t>
        <a:bodyPr/>
        <a:lstStyle/>
        <a:p>
          <a:r>
            <a:rPr lang="en-US" sz="2000" b="1" dirty="0">
              <a:solidFill>
                <a:schemeClr val="tx2"/>
              </a:solidFill>
            </a:rPr>
            <a:t>Getting to Know You</a:t>
          </a:r>
        </a:p>
      </dgm:t>
    </dgm:pt>
    <dgm:pt modelId="{B2181DC6-EA34-4873-AC9D-3E65145D5EF2}" type="parTrans" cxnId="{66530DAF-5C4F-430A-B09E-617691A0F6C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A02BBC0E-C96A-4A0A-8542-A710C8A948A4}" type="sibTrans" cxnId="{66530DAF-5C4F-430A-B09E-617691A0F6C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59E729D-3945-4621-B472-A34727EAB4CA}">
      <dgm:prSet custT="1"/>
      <dgm:spPr/>
      <dgm:t>
        <a:bodyPr/>
        <a:lstStyle/>
        <a:p>
          <a:r>
            <a:rPr lang="en-US" sz="2000" b="1" dirty="0">
              <a:solidFill>
                <a:schemeClr val="tx2"/>
              </a:solidFill>
            </a:rPr>
            <a:t>The Path Forward:  What’s Next</a:t>
          </a:r>
          <a:endParaRPr lang="en-US" sz="2000" dirty="0">
            <a:solidFill>
              <a:schemeClr val="tx2"/>
            </a:solidFill>
          </a:endParaRPr>
        </a:p>
      </dgm:t>
    </dgm:pt>
    <dgm:pt modelId="{B5D6A048-C27B-4FC6-AC3A-0FD8A8461D24}" type="parTrans" cxnId="{3BFB9355-C93C-4206-A36F-03B0CD24B42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8D31629-9F9F-42B9-A9F6-F955B208ED7D}" type="sibTrans" cxnId="{3BFB9355-C93C-4206-A36F-03B0CD24B42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5F23ED9-C4DE-4CAE-A484-8888790F04CC}">
      <dgm:prSet custT="1"/>
      <dgm:spPr/>
      <dgm:t>
        <a:bodyPr/>
        <a:lstStyle/>
        <a:p>
          <a:r>
            <a:rPr lang="en-US" sz="2000" b="1" dirty="0">
              <a:solidFill>
                <a:schemeClr val="tx2"/>
              </a:solidFill>
            </a:rPr>
            <a:t>Mutual Obligations:  We’re In This Together</a:t>
          </a:r>
          <a:endParaRPr lang="en-US" sz="2000" dirty="0">
            <a:solidFill>
              <a:schemeClr val="tx2"/>
            </a:solidFill>
          </a:endParaRPr>
        </a:p>
      </dgm:t>
    </dgm:pt>
    <dgm:pt modelId="{63E41494-D938-4A06-8831-09FF4D8DC8C0}" type="parTrans" cxnId="{17E88AD7-347A-4101-B090-133150020ACD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CC0E8801-F517-4833-9D0D-7413F0BFFA6F}" type="sibTrans" cxnId="{17E88AD7-347A-4101-B090-133150020ACD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3C16A9C-7B7E-409A-88E6-DA259F4B021E}">
      <dgm:prSet custT="1"/>
      <dgm:spPr/>
      <dgm:t>
        <a:bodyPr/>
        <a:lstStyle/>
        <a:p>
          <a:r>
            <a:rPr lang="en-US" sz="2000" b="1" dirty="0">
              <a:solidFill>
                <a:schemeClr val="tx2"/>
              </a:solidFill>
            </a:rPr>
            <a:t>Creating a Plan for Taking the First Step</a:t>
          </a:r>
          <a:endParaRPr lang="en-US" sz="2000" dirty="0">
            <a:solidFill>
              <a:schemeClr val="tx2"/>
            </a:solidFill>
          </a:endParaRPr>
        </a:p>
      </dgm:t>
    </dgm:pt>
    <dgm:pt modelId="{0480F998-8F9D-4934-9175-349EFC8B841A}" type="parTrans" cxnId="{B74E5C59-58D8-44B2-9D03-603B5B579636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C4DEE3BF-06CA-494E-99EC-9662ACBFA8D5}" type="sibTrans" cxnId="{B74E5C59-58D8-44B2-9D03-603B5B579636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61079F7F-EDA2-4BBA-83B0-28640140F901}" type="pres">
      <dgm:prSet presAssocID="{CF68FA8F-96D8-4B94-8CA0-D5160FC6A49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1F0F83-BA21-4C65-A2C0-506D6DE61D43}" type="pres">
      <dgm:prSet presAssocID="{B3931BDE-DE31-46D4-97F6-882BFDF3C536}" presName="composite" presStyleCnt="0"/>
      <dgm:spPr/>
    </dgm:pt>
    <dgm:pt modelId="{8DA4B3AB-EC7A-45E7-BC4D-C8893C131ED7}" type="pres">
      <dgm:prSet presAssocID="{B3931BDE-DE31-46D4-97F6-882BFDF3C536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C2731F-D494-4DF7-A174-97F1A154167B}" type="pres">
      <dgm:prSet presAssocID="{B3931BDE-DE31-46D4-97F6-882BFDF3C536}" presName="descendantText" presStyleLbl="alignAcc1" presStyleIdx="0" presStyleCnt="7" custScale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7CBC4A-F7A0-45C2-AAD9-C3D9E6BD3E11}" type="pres">
      <dgm:prSet presAssocID="{A9464C2E-90D7-42C8-8B03-D5363F42A07C}" presName="sp" presStyleCnt="0"/>
      <dgm:spPr/>
    </dgm:pt>
    <dgm:pt modelId="{FE57B1DA-A519-495D-9C60-56C6BBDB80DA}" type="pres">
      <dgm:prSet presAssocID="{2816614A-E29D-4A02-83BA-E576A53FD0B6}" presName="composite" presStyleCnt="0"/>
      <dgm:spPr/>
    </dgm:pt>
    <dgm:pt modelId="{2A67B802-690D-4961-9F1E-ADE9201E7FD6}" type="pres">
      <dgm:prSet presAssocID="{2816614A-E29D-4A02-83BA-E576A53FD0B6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11D52-A382-478C-B8E4-9E33B47C1EAA}" type="pres">
      <dgm:prSet presAssocID="{2816614A-E29D-4A02-83BA-E576A53FD0B6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E36D40-136F-4755-9974-548AFD62D96F}" type="pres">
      <dgm:prSet presAssocID="{59D96122-33B2-4386-97DD-3FA077710670}" presName="sp" presStyleCnt="0"/>
      <dgm:spPr/>
    </dgm:pt>
    <dgm:pt modelId="{6054528C-2DA4-438B-881D-F315A1A048C4}" type="pres">
      <dgm:prSet presAssocID="{F1F760DE-5715-4B9E-82B9-14FF24CBCCFF}" presName="composite" presStyleCnt="0"/>
      <dgm:spPr/>
    </dgm:pt>
    <dgm:pt modelId="{735C3B6A-1B95-4339-A2E0-B759130D43F2}" type="pres">
      <dgm:prSet presAssocID="{F1F760DE-5715-4B9E-82B9-14FF24CBCCFF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1CCF14-E39D-4DC2-90F9-56D1EBC0ED7A}" type="pres">
      <dgm:prSet presAssocID="{F1F760DE-5715-4B9E-82B9-14FF24CBCCFF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63271D-5C83-4479-95DF-30996E081601}" type="pres">
      <dgm:prSet presAssocID="{0F7E2516-976C-4385-96C7-5CC0ED515DD8}" presName="sp" presStyleCnt="0"/>
      <dgm:spPr/>
    </dgm:pt>
    <dgm:pt modelId="{E807A983-1B23-4D67-9E48-E029A244D02C}" type="pres">
      <dgm:prSet presAssocID="{6E8C6819-12A0-446B-B1B2-F42FB9B5FCF2}" presName="composite" presStyleCnt="0"/>
      <dgm:spPr/>
    </dgm:pt>
    <dgm:pt modelId="{CB1CEA8E-9783-40FF-BBA0-5923E9CA8B50}" type="pres">
      <dgm:prSet presAssocID="{6E8C6819-12A0-446B-B1B2-F42FB9B5FCF2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E4F6C-EDC1-4713-9AD5-BF7405C2C79E}" type="pres">
      <dgm:prSet presAssocID="{6E8C6819-12A0-446B-B1B2-F42FB9B5FCF2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20E6C-F113-472C-8B74-3CFF3150305D}" type="pres">
      <dgm:prSet presAssocID="{D8E833D7-FFC4-46CA-A910-B96349CD5CF3}" presName="sp" presStyleCnt="0"/>
      <dgm:spPr/>
    </dgm:pt>
    <dgm:pt modelId="{105FD527-66E3-484B-A453-667555575DF2}" type="pres">
      <dgm:prSet presAssocID="{50E4C38D-062F-43DD-A0CD-6CC62FB853EC}" presName="composite" presStyleCnt="0"/>
      <dgm:spPr/>
    </dgm:pt>
    <dgm:pt modelId="{4F302191-A0CA-4678-917D-E7603A03C3BE}" type="pres">
      <dgm:prSet presAssocID="{50E4C38D-062F-43DD-A0CD-6CC62FB853EC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7EB5C2-81C4-4671-8849-AA89623FBBA5}" type="pres">
      <dgm:prSet presAssocID="{50E4C38D-062F-43DD-A0CD-6CC62FB853EC}" presName="descendantText" presStyleLbl="alignAcc1" presStyleIdx="4" presStyleCnt="7" custLinFactNeighborX="0" custLinFactNeighborY="-2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A01F57-1741-4E66-88F8-0A87852A7D43}" type="pres">
      <dgm:prSet presAssocID="{395B5C35-A94B-403B-9C9A-E8FD957C85F7}" presName="sp" presStyleCnt="0"/>
      <dgm:spPr/>
    </dgm:pt>
    <dgm:pt modelId="{4E9A1D37-DF51-4ABE-A67D-A16181B92FC5}" type="pres">
      <dgm:prSet presAssocID="{23EBD0DE-2D40-4B92-B0A2-AA74006F4B09}" presName="composite" presStyleCnt="0"/>
      <dgm:spPr/>
    </dgm:pt>
    <dgm:pt modelId="{CEF3B02C-E4A6-42B1-BB4B-31C1AC002133}" type="pres">
      <dgm:prSet presAssocID="{23EBD0DE-2D40-4B92-B0A2-AA74006F4B09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D2236E-9ED1-4708-9AA8-F67646532A62}" type="pres">
      <dgm:prSet presAssocID="{23EBD0DE-2D40-4B92-B0A2-AA74006F4B09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CD66E6-908E-4433-907D-4DA6C8163CEF}" type="pres">
      <dgm:prSet presAssocID="{BD26E4A3-5B04-4905-9AFB-A1C6627389F3}" presName="sp" presStyleCnt="0"/>
      <dgm:spPr/>
    </dgm:pt>
    <dgm:pt modelId="{ED214918-E9FC-4041-AD2D-5937ED9BC10F}" type="pres">
      <dgm:prSet presAssocID="{6928FC3D-6D3A-4CA7-93AD-0EC90558B929}" presName="composite" presStyleCnt="0"/>
      <dgm:spPr/>
    </dgm:pt>
    <dgm:pt modelId="{A12448A5-0387-4E26-A147-E752292D02B5}" type="pres">
      <dgm:prSet presAssocID="{6928FC3D-6D3A-4CA7-93AD-0EC90558B929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AEF488-D063-4676-AA8E-80B580C3E3F5}" type="pres">
      <dgm:prSet presAssocID="{6928FC3D-6D3A-4CA7-93AD-0EC90558B929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D96347-0F93-4E62-AB37-AE2249FCFC90}" type="presOf" srcId="{B3931BDE-DE31-46D4-97F6-882BFDF3C536}" destId="{8DA4B3AB-EC7A-45E7-BC4D-C8893C131ED7}" srcOrd="0" destOrd="0" presId="urn:microsoft.com/office/officeart/2005/8/layout/chevron2"/>
    <dgm:cxn modelId="{66530DAF-5C4F-430A-B09E-617691A0F6C0}" srcId="{6E8C6819-12A0-446B-B1B2-F42FB9B5FCF2}" destId="{F5C2B3F5-DD24-4708-A2D3-359B81D2ECDF}" srcOrd="0" destOrd="0" parTransId="{B2181DC6-EA34-4873-AC9D-3E65145D5EF2}" sibTransId="{A02BBC0E-C96A-4A0A-8542-A710C8A948A4}"/>
    <dgm:cxn modelId="{5D96854C-07BE-4EED-B1B8-5C54DFE5D731}" type="presOf" srcId="{F1F760DE-5715-4B9E-82B9-14FF24CBCCFF}" destId="{735C3B6A-1B95-4339-A2E0-B759130D43F2}" srcOrd="0" destOrd="0" presId="urn:microsoft.com/office/officeart/2005/8/layout/chevron2"/>
    <dgm:cxn modelId="{223F3DA7-9314-4C90-A6E9-20C6694235D1}" type="presOf" srcId="{E7897FB2-CAEB-438D-B996-44968AFD5C92}" destId="{551CCF14-E39D-4DC2-90F9-56D1EBC0ED7A}" srcOrd="0" destOrd="2" presId="urn:microsoft.com/office/officeart/2005/8/layout/chevron2"/>
    <dgm:cxn modelId="{B74E5C59-58D8-44B2-9D03-603B5B579636}" srcId="{6928FC3D-6D3A-4CA7-93AD-0EC90558B929}" destId="{03C16A9C-7B7E-409A-88E6-DA259F4B021E}" srcOrd="0" destOrd="0" parTransId="{0480F998-8F9D-4934-9175-349EFC8B841A}" sibTransId="{C4DEE3BF-06CA-494E-99EC-9662ACBFA8D5}"/>
    <dgm:cxn modelId="{353A7EB8-C3AD-414D-8CD9-094492104D55}" srcId="{CF68FA8F-96D8-4B94-8CA0-D5160FC6A49E}" destId="{2816614A-E29D-4A02-83BA-E576A53FD0B6}" srcOrd="1" destOrd="0" parTransId="{24AAD94F-021B-44FE-97D0-89B1591A40E9}" sibTransId="{59D96122-33B2-4386-97DD-3FA077710670}"/>
    <dgm:cxn modelId="{F98AF177-DB62-4DB0-A0E7-B0CAA79A8119}" type="presOf" srcId="{98B4DDB0-888C-4401-A714-D946A251369B}" destId="{551CCF14-E39D-4DC2-90F9-56D1EBC0ED7A}" srcOrd="0" destOrd="5" presId="urn:microsoft.com/office/officeart/2005/8/layout/chevron2"/>
    <dgm:cxn modelId="{E0A35AA3-1EFC-4F7D-AA02-6C50A2518EB6}" srcId="{CF68FA8F-96D8-4B94-8CA0-D5160FC6A49E}" destId="{B3931BDE-DE31-46D4-97F6-882BFDF3C536}" srcOrd="0" destOrd="0" parTransId="{188FEECF-A923-4FC6-AFED-C1671A235395}" sibTransId="{A9464C2E-90D7-42C8-8B03-D5363F42A07C}"/>
    <dgm:cxn modelId="{B3A6F628-888D-4A83-8995-B37809E62B16}" type="presOf" srcId="{2816614A-E29D-4A02-83BA-E576A53FD0B6}" destId="{2A67B802-690D-4961-9F1E-ADE9201E7FD6}" srcOrd="0" destOrd="0" presId="urn:microsoft.com/office/officeart/2005/8/layout/chevron2"/>
    <dgm:cxn modelId="{294E6559-C7E4-4ED0-AB55-312EED43F59F}" type="presOf" srcId="{2BEC18D6-4A5B-4B78-8158-072B7254F80C}" destId="{EDE11D52-A382-478C-B8E4-9E33B47C1EAA}" srcOrd="0" destOrd="0" presId="urn:microsoft.com/office/officeart/2005/8/layout/chevron2"/>
    <dgm:cxn modelId="{02E05945-3E5C-4413-B727-C9EC0D9B8077}" srcId="{F1F760DE-5715-4B9E-82B9-14FF24CBCCFF}" destId="{8933F67D-35DF-47E8-A2B6-AB4FB66D51DC}" srcOrd="3" destOrd="0" parTransId="{B2A65BE0-72BB-4A38-AE0A-A95A51FD9817}" sibTransId="{B089FDDF-8638-4561-9A11-092DBB155130}"/>
    <dgm:cxn modelId="{5470FD00-7DAE-44F1-942E-EB18FC0E085D}" type="presOf" srcId="{D3BFBBCE-2A67-456F-8E38-91DD28FB2B32}" destId="{04C2731F-D494-4DF7-A174-97F1A154167B}" srcOrd="0" destOrd="0" presId="urn:microsoft.com/office/officeart/2005/8/layout/chevron2"/>
    <dgm:cxn modelId="{3C219FE9-946D-45F5-BF52-256033101C61}" srcId="{F1F760DE-5715-4B9E-82B9-14FF24CBCCFF}" destId="{E85D24AF-302B-4240-9CD8-1DDEA35CEA0D}" srcOrd="4" destOrd="0" parTransId="{25D13D42-FC4E-45EF-A607-A43C4BD47537}" sibTransId="{A43EF245-1272-4BC2-8E0E-C9AFE4E4C124}"/>
    <dgm:cxn modelId="{F6057FCE-89D6-403F-8A9A-B075B7E8482A}" type="presOf" srcId="{23EBD0DE-2D40-4B92-B0A2-AA74006F4B09}" destId="{CEF3B02C-E4A6-42B1-BB4B-31C1AC002133}" srcOrd="0" destOrd="0" presId="urn:microsoft.com/office/officeart/2005/8/layout/chevron2"/>
    <dgm:cxn modelId="{17E88AD7-347A-4101-B090-133150020ACD}" srcId="{23EBD0DE-2D40-4B92-B0A2-AA74006F4B09}" destId="{45F23ED9-C4DE-4CAE-A484-8888790F04CC}" srcOrd="0" destOrd="0" parTransId="{63E41494-D938-4A06-8831-09FF4D8DC8C0}" sibTransId="{CC0E8801-F517-4833-9D0D-7413F0BFFA6F}"/>
    <dgm:cxn modelId="{C9655231-E301-45B6-B144-D477D54B428D}" srcId="{CF68FA8F-96D8-4B94-8CA0-D5160FC6A49E}" destId="{23EBD0DE-2D40-4B92-B0A2-AA74006F4B09}" srcOrd="5" destOrd="0" parTransId="{513304D2-C8A2-42D8-9BC3-65CC53B505C6}" sibTransId="{BD26E4A3-5B04-4905-9AFB-A1C6627389F3}"/>
    <dgm:cxn modelId="{55EA810E-6839-4F53-8CD5-D419F0FC8EED}" type="presOf" srcId="{7E8D10D1-7093-4E38-A4FF-2C5437FDAB8E}" destId="{551CCF14-E39D-4DC2-90F9-56D1EBC0ED7A}" srcOrd="0" destOrd="1" presId="urn:microsoft.com/office/officeart/2005/8/layout/chevron2"/>
    <dgm:cxn modelId="{A469D73F-5EE6-46C3-AF9C-0338A5A09158}" type="presOf" srcId="{C7C500DE-4F4C-484E-88F4-1D2EBC943A44}" destId="{551CCF14-E39D-4DC2-90F9-56D1EBC0ED7A}" srcOrd="0" destOrd="0" presId="urn:microsoft.com/office/officeart/2005/8/layout/chevron2"/>
    <dgm:cxn modelId="{F0767107-88F5-45A0-BDA2-952D6A7AB23F}" type="presOf" srcId="{6E8C6819-12A0-446B-B1B2-F42FB9B5FCF2}" destId="{CB1CEA8E-9783-40FF-BBA0-5923E9CA8B50}" srcOrd="0" destOrd="0" presId="urn:microsoft.com/office/officeart/2005/8/layout/chevron2"/>
    <dgm:cxn modelId="{AA5267F4-4957-46DE-AD7D-CFAE8FA210BB}" type="presOf" srcId="{E85D24AF-302B-4240-9CD8-1DDEA35CEA0D}" destId="{551CCF14-E39D-4DC2-90F9-56D1EBC0ED7A}" srcOrd="0" destOrd="4" presId="urn:microsoft.com/office/officeart/2005/8/layout/chevron2"/>
    <dgm:cxn modelId="{DA35917C-8EF7-4EBF-9504-87A4A95F9EB2}" srcId="{2816614A-E29D-4A02-83BA-E576A53FD0B6}" destId="{2BEC18D6-4A5B-4B78-8158-072B7254F80C}" srcOrd="0" destOrd="0" parTransId="{97272F7E-09DF-4DBE-91FB-75786AE65362}" sibTransId="{CDA6D0F9-D462-4E34-92AA-7DA8E32DC31A}"/>
    <dgm:cxn modelId="{7BD1DEF1-A785-41D1-995F-85FAE84C0E8E}" type="presOf" srcId="{50E4C38D-062F-43DD-A0CD-6CC62FB853EC}" destId="{4F302191-A0CA-4678-917D-E7603A03C3BE}" srcOrd="0" destOrd="0" presId="urn:microsoft.com/office/officeart/2005/8/layout/chevron2"/>
    <dgm:cxn modelId="{E5D9902D-AB4A-4E8A-A8DF-81CBD322CF0B}" type="presOf" srcId="{8933F67D-35DF-47E8-A2B6-AB4FB66D51DC}" destId="{551CCF14-E39D-4DC2-90F9-56D1EBC0ED7A}" srcOrd="0" destOrd="3" presId="urn:microsoft.com/office/officeart/2005/8/layout/chevron2"/>
    <dgm:cxn modelId="{BD4C1C67-63FA-49EF-870E-4ECA5F3A0FA1}" srcId="{F1F760DE-5715-4B9E-82B9-14FF24CBCCFF}" destId="{E7897FB2-CAEB-438D-B996-44968AFD5C92}" srcOrd="2" destOrd="0" parTransId="{AD0E8AC0-AC9B-467E-A2BE-F01A29B84504}" sibTransId="{BE89AAB9-AE93-4404-8578-13598F66AFE4}"/>
    <dgm:cxn modelId="{6279FE58-FD2C-4A66-A9A0-9AB99774C730}" type="presOf" srcId="{F5C2B3F5-DD24-4708-A2D3-359B81D2ECDF}" destId="{601E4F6C-EDC1-4713-9AD5-BF7405C2C79E}" srcOrd="0" destOrd="0" presId="urn:microsoft.com/office/officeart/2005/8/layout/chevron2"/>
    <dgm:cxn modelId="{46870377-7ECA-44EA-9DF7-EA18C4DC897A}" srcId="{CF68FA8F-96D8-4B94-8CA0-D5160FC6A49E}" destId="{50E4C38D-062F-43DD-A0CD-6CC62FB853EC}" srcOrd="4" destOrd="0" parTransId="{7E9355AA-ECF7-495B-88F2-63917F9DE0D8}" sibTransId="{395B5C35-A94B-403B-9C9A-E8FD957C85F7}"/>
    <dgm:cxn modelId="{7EF8DDAB-0F16-489A-9B06-E4F09999BB3A}" srcId="{CF68FA8F-96D8-4B94-8CA0-D5160FC6A49E}" destId="{6928FC3D-6D3A-4CA7-93AD-0EC90558B929}" srcOrd="6" destOrd="0" parTransId="{DAA46FCA-347E-4ED7-AA9C-450083F057F7}" sibTransId="{305FCC31-C088-4452-8CE9-EB59E63D3107}"/>
    <dgm:cxn modelId="{8EAD4A13-ADB2-4780-8A2A-67B357B487A8}" type="presOf" srcId="{03C16A9C-7B7E-409A-88E6-DA259F4B021E}" destId="{75AEF488-D063-4676-AA8E-80B580C3E3F5}" srcOrd="0" destOrd="0" presId="urn:microsoft.com/office/officeart/2005/8/layout/chevron2"/>
    <dgm:cxn modelId="{8B95D752-9490-4382-8CEB-B396EF5309C2}" type="presOf" srcId="{6928FC3D-6D3A-4CA7-93AD-0EC90558B929}" destId="{A12448A5-0387-4E26-A147-E752292D02B5}" srcOrd="0" destOrd="0" presId="urn:microsoft.com/office/officeart/2005/8/layout/chevron2"/>
    <dgm:cxn modelId="{5A65F245-C22E-43CF-A54B-9377986D2F9C}" type="presOf" srcId="{45F23ED9-C4DE-4CAE-A484-8888790F04CC}" destId="{97D2236E-9ED1-4708-9AA8-F67646532A62}" srcOrd="0" destOrd="0" presId="urn:microsoft.com/office/officeart/2005/8/layout/chevron2"/>
    <dgm:cxn modelId="{3BFB9355-C93C-4206-A36F-03B0CD24B422}" srcId="{50E4C38D-062F-43DD-A0CD-6CC62FB853EC}" destId="{D59E729D-3945-4621-B472-A34727EAB4CA}" srcOrd="0" destOrd="0" parTransId="{B5D6A048-C27B-4FC6-AC3A-0FD8A8461D24}" sibTransId="{08D31629-9F9F-42B9-A9F6-F955B208ED7D}"/>
    <dgm:cxn modelId="{3D1E492D-A917-4A12-8752-B4D6FCF5FD11}" type="presOf" srcId="{D59E729D-3945-4621-B472-A34727EAB4CA}" destId="{0C7EB5C2-81C4-4671-8849-AA89623FBBA5}" srcOrd="0" destOrd="0" presId="urn:microsoft.com/office/officeart/2005/8/layout/chevron2"/>
    <dgm:cxn modelId="{D2287570-EB03-4812-A2A3-1C0BCDE14735}" srcId="{F1F760DE-5715-4B9E-82B9-14FF24CBCCFF}" destId="{C7C500DE-4F4C-484E-88F4-1D2EBC943A44}" srcOrd="0" destOrd="0" parTransId="{49D1EF7E-843A-439F-A8C5-02DAF5829580}" sibTransId="{2F979E91-26AC-44E0-A77B-CCE44092AFF4}"/>
    <dgm:cxn modelId="{F22AF760-6F82-40E2-AD31-045A40983FB9}" srcId="{F1F760DE-5715-4B9E-82B9-14FF24CBCCFF}" destId="{98B4DDB0-888C-4401-A714-D946A251369B}" srcOrd="5" destOrd="0" parTransId="{AC5D9AA8-C820-4DD8-B544-CAFC78C4537A}" sibTransId="{F49A82C0-5E72-417D-98CF-88410181B4FF}"/>
    <dgm:cxn modelId="{710022D5-B4EF-48AB-910D-797F3124023C}" type="presOf" srcId="{CF68FA8F-96D8-4B94-8CA0-D5160FC6A49E}" destId="{61079F7F-EDA2-4BBA-83B0-28640140F901}" srcOrd="0" destOrd="0" presId="urn:microsoft.com/office/officeart/2005/8/layout/chevron2"/>
    <dgm:cxn modelId="{F738365A-5ACC-43FA-962E-996209023864}" srcId="{F1F760DE-5715-4B9E-82B9-14FF24CBCCFF}" destId="{7E8D10D1-7093-4E38-A4FF-2C5437FDAB8E}" srcOrd="1" destOrd="0" parTransId="{8E6195E1-ED43-4317-9F7F-1374572BC87C}" sibTransId="{C0BFC134-ABEE-4F74-B481-444CFEC80C7F}"/>
    <dgm:cxn modelId="{03358D34-BBD8-40D3-964C-92CBD2C63E37}" srcId="{B3931BDE-DE31-46D4-97F6-882BFDF3C536}" destId="{D3BFBBCE-2A67-456F-8E38-91DD28FB2B32}" srcOrd="0" destOrd="0" parTransId="{D03B78AA-64AC-435B-AC5A-7DF9914BDE86}" sibTransId="{44EBC855-5949-41C3-BF57-9218C0F581DC}"/>
    <dgm:cxn modelId="{3A1A7DF4-B98C-4B73-BBB0-1CAA04DE5A9F}" srcId="{CF68FA8F-96D8-4B94-8CA0-D5160FC6A49E}" destId="{F1F760DE-5715-4B9E-82B9-14FF24CBCCFF}" srcOrd="2" destOrd="0" parTransId="{F8B08281-7028-4460-9548-BF9D9DE85F37}" sibTransId="{0F7E2516-976C-4385-96C7-5CC0ED515DD8}"/>
    <dgm:cxn modelId="{C65E2B62-346A-4CD9-B2FE-6D9EACDBEF72}" srcId="{CF68FA8F-96D8-4B94-8CA0-D5160FC6A49E}" destId="{6E8C6819-12A0-446B-B1B2-F42FB9B5FCF2}" srcOrd="3" destOrd="0" parTransId="{B3875F96-0028-4FFE-846D-C0E8E944AA3F}" sibTransId="{D8E833D7-FFC4-46CA-A910-B96349CD5CF3}"/>
    <dgm:cxn modelId="{2425B41D-DB57-48AE-98AE-9539D7D05445}" type="presParOf" srcId="{61079F7F-EDA2-4BBA-83B0-28640140F901}" destId="{F21F0F83-BA21-4C65-A2C0-506D6DE61D43}" srcOrd="0" destOrd="0" presId="urn:microsoft.com/office/officeart/2005/8/layout/chevron2"/>
    <dgm:cxn modelId="{9A6D3019-AA72-4B1E-A0A3-78B1434A4C7C}" type="presParOf" srcId="{F21F0F83-BA21-4C65-A2C0-506D6DE61D43}" destId="{8DA4B3AB-EC7A-45E7-BC4D-C8893C131ED7}" srcOrd="0" destOrd="0" presId="urn:microsoft.com/office/officeart/2005/8/layout/chevron2"/>
    <dgm:cxn modelId="{793D4DC9-0D3C-4B75-827A-82B1A0F77071}" type="presParOf" srcId="{F21F0F83-BA21-4C65-A2C0-506D6DE61D43}" destId="{04C2731F-D494-4DF7-A174-97F1A154167B}" srcOrd="1" destOrd="0" presId="urn:microsoft.com/office/officeart/2005/8/layout/chevron2"/>
    <dgm:cxn modelId="{09D99CDF-485A-4A5F-8B25-A92FB725FD22}" type="presParOf" srcId="{61079F7F-EDA2-4BBA-83B0-28640140F901}" destId="{8B7CBC4A-F7A0-45C2-AAD9-C3D9E6BD3E11}" srcOrd="1" destOrd="0" presId="urn:microsoft.com/office/officeart/2005/8/layout/chevron2"/>
    <dgm:cxn modelId="{405EB3D7-33D9-4F9E-A802-45251F0FDF7B}" type="presParOf" srcId="{61079F7F-EDA2-4BBA-83B0-28640140F901}" destId="{FE57B1DA-A519-495D-9C60-56C6BBDB80DA}" srcOrd="2" destOrd="0" presId="urn:microsoft.com/office/officeart/2005/8/layout/chevron2"/>
    <dgm:cxn modelId="{BE8A4EC6-668F-4398-B092-74E6D144057A}" type="presParOf" srcId="{FE57B1DA-A519-495D-9C60-56C6BBDB80DA}" destId="{2A67B802-690D-4961-9F1E-ADE9201E7FD6}" srcOrd="0" destOrd="0" presId="urn:microsoft.com/office/officeart/2005/8/layout/chevron2"/>
    <dgm:cxn modelId="{EA16B968-FB0E-4972-AEEF-3D297A103EAF}" type="presParOf" srcId="{FE57B1DA-A519-495D-9C60-56C6BBDB80DA}" destId="{EDE11D52-A382-478C-B8E4-9E33B47C1EAA}" srcOrd="1" destOrd="0" presId="urn:microsoft.com/office/officeart/2005/8/layout/chevron2"/>
    <dgm:cxn modelId="{AC1157BC-6ECD-4A64-B424-3FA214205395}" type="presParOf" srcId="{61079F7F-EDA2-4BBA-83B0-28640140F901}" destId="{A1E36D40-136F-4755-9974-548AFD62D96F}" srcOrd="3" destOrd="0" presId="urn:microsoft.com/office/officeart/2005/8/layout/chevron2"/>
    <dgm:cxn modelId="{69753D46-D8C0-4EAA-90C5-735B0F27DE86}" type="presParOf" srcId="{61079F7F-EDA2-4BBA-83B0-28640140F901}" destId="{6054528C-2DA4-438B-881D-F315A1A048C4}" srcOrd="4" destOrd="0" presId="urn:microsoft.com/office/officeart/2005/8/layout/chevron2"/>
    <dgm:cxn modelId="{3CF89405-271B-438F-8CAB-326999560074}" type="presParOf" srcId="{6054528C-2DA4-438B-881D-F315A1A048C4}" destId="{735C3B6A-1B95-4339-A2E0-B759130D43F2}" srcOrd="0" destOrd="0" presId="urn:microsoft.com/office/officeart/2005/8/layout/chevron2"/>
    <dgm:cxn modelId="{2DBE092D-2034-45AB-888C-389F3F405F6D}" type="presParOf" srcId="{6054528C-2DA4-438B-881D-F315A1A048C4}" destId="{551CCF14-E39D-4DC2-90F9-56D1EBC0ED7A}" srcOrd="1" destOrd="0" presId="urn:microsoft.com/office/officeart/2005/8/layout/chevron2"/>
    <dgm:cxn modelId="{F188752A-A332-4B64-A0F8-1B8FD62663A8}" type="presParOf" srcId="{61079F7F-EDA2-4BBA-83B0-28640140F901}" destId="{C463271D-5C83-4479-95DF-30996E081601}" srcOrd="5" destOrd="0" presId="urn:microsoft.com/office/officeart/2005/8/layout/chevron2"/>
    <dgm:cxn modelId="{0920BC70-F1A6-46BC-8E4D-2B12C991EDF9}" type="presParOf" srcId="{61079F7F-EDA2-4BBA-83B0-28640140F901}" destId="{E807A983-1B23-4D67-9E48-E029A244D02C}" srcOrd="6" destOrd="0" presId="urn:microsoft.com/office/officeart/2005/8/layout/chevron2"/>
    <dgm:cxn modelId="{268998BC-0C3B-4AC5-8EBB-3A85797439D4}" type="presParOf" srcId="{E807A983-1B23-4D67-9E48-E029A244D02C}" destId="{CB1CEA8E-9783-40FF-BBA0-5923E9CA8B50}" srcOrd="0" destOrd="0" presId="urn:microsoft.com/office/officeart/2005/8/layout/chevron2"/>
    <dgm:cxn modelId="{171EF919-9DC5-4E72-8C73-0617ACFBECB1}" type="presParOf" srcId="{E807A983-1B23-4D67-9E48-E029A244D02C}" destId="{601E4F6C-EDC1-4713-9AD5-BF7405C2C79E}" srcOrd="1" destOrd="0" presId="urn:microsoft.com/office/officeart/2005/8/layout/chevron2"/>
    <dgm:cxn modelId="{4D39071B-6CCB-4919-9AF5-1FF3AE8B4BEB}" type="presParOf" srcId="{61079F7F-EDA2-4BBA-83B0-28640140F901}" destId="{E8020E6C-F113-472C-8B74-3CFF3150305D}" srcOrd="7" destOrd="0" presId="urn:microsoft.com/office/officeart/2005/8/layout/chevron2"/>
    <dgm:cxn modelId="{17F05B5B-4AB9-4A32-9682-FDCE5375A8C6}" type="presParOf" srcId="{61079F7F-EDA2-4BBA-83B0-28640140F901}" destId="{105FD527-66E3-484B-A453-667555575DF2}" srcOrd="8" destOrd="0" presId="urn:microsoft.com/office/officeart/2005/8/layout/chevron2"/>
    <dgm:cxn modelId="{566C0AD5-FFBF-4EC5-A0DA-F269E0945A85}" type="presParOf" srcId="{105FD527-66E3-484B-A453-667555575DF2}" destId="{4F302191-A0CA-4678-917D-E7603A03C3BE}" srcOrd="0" destOrd="0" presId="urn:microsoft.com/office/officeart/2005/8/layout/chevron2"/>
    <dgm:cxn modelId="{C6669CC2-A0AA-4ED8-9725-92A96CA68FE3}" type="presParOf" srcId="{105FD527-66E3-484B-A453-667555575DF2}" destId="{0C7EB5C2-81C4-4671-8849-AA89623FBBA5}" srcOrd="1" destOrd="0" presId="urn:microsoft.com/office/officeart/2005/8/layout/chevron2"/>
    <dgm:cxn modelId="{DAF0E908-ADDD-456C-AC6B-41DEE8C024AD}" type="presParOf" srcId="{61079F7F-EDA2-4BBA-83B0-28640140F901}" destId="{84A01F57-1741-4E66-88F8-0A87852A7D43}" srcOrd="9" destOrd="0" presId="urn:microsoft.com/office/officeart/2005/8/layout/chevron2"/>
    <dgm:cxn modelId="{7FF45E85-040B-4E45-B6C3-B488A3617E15}" type="presParOf" srcId="{61079F7F-EDA2-4BBA-83B0-28640140F901}" destId="{4E9A1D37-DF51-4ABE-A67D-A16181B92FC5}" srcOrd="10" destOrd="0" presId="urn:microsoft.com/office/officeart/2005/8/layout/chevron2"/>
    <dgm:cxn modelId="{7A5FA1CD-89C3-47D1-95B9-A97D3F0E8FD7}" type="presParOf" srcId="{4E9A1D37-DF51-4ABE-A67D-A16181B92FC5}" destId="{CEF3B02C-E4A6-42B1-BB4B-31C1AC002133}" srcOrd="0" destOrd="0" presId="urn:microsoft.com/office/officeart/2005/8/layout/chevron2"/>
    <dgm:cxn modelId="{A137A1E8-4BAB-4834-A34C-3420819A36C5}" type="presParOf" srcId="{4E9A1D37-DF51-4ABE-A67D-A16181B92FC5}" destId="{97D2236E-9ED1-4708-9AA8-F67646532A62}" srcOrd="1" destOrd="0" presId="urn:microsoft.com/office/officeart/2005/8/layout/chevron2"/>
    <dgm:cxn modelId="{E0399A28-21F8-44BB-A300-D63BC68412A7}" type="presParOf" srcId="{61079F7F-EDA2-4BBA-83B0-28640140F901}" destId="{80CD66E6-908E-4433-907D-4DA6C8163CEF}" srcOrd="11" destOrd="0" presId="urn:microsoft.com/office/officeart/2005/8/layout/chevron2"/>
    <dgm:cxn modelId="{815FDD5A-2C15-4442-8F6C-41F271DACDFD}" type="presParOf" srcId="{61079F7F-EDA2-4BBA-83B0-28640140F901}" destId="{ED214918-E9FC-4041-AD2D-5937ED9BC10F}" srcOrd="12" destOrd="0" presId="urn:microsoft.com/office/officeart/2005/8/layout/chevron2"/>
    <dgm:cxn modelId="{F88B30DB-D8E8-49AA-B904-B5FD50402349}" type="presParOf" srcId="{ED214918-E9FC-4041-AD2D-5937ED9BC10F}" destId="{A12448A5-0387-4E26-A147-E752292D02B5}" srcOrd="0" destOrd="0" presId="urn:microsoft.com/office/officeart/2005/8/layout/chevron2"/>
    <dgm:cxn modelId="{E8D4D6C5-0B8F-4789-B0F9-0D68124BC1AB}" type="presParOf" srcId="{ED214918-E9FC-4041-AD2D-5937ED9BC10F}" destId="{75AEF488-D063-4676-AA8E-80B580C3E3F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4B3AB-EC7A-45E7-BC4D-C8893C131ED7}">
      <dsp:nvSpPr>
        <dsp:cNvPr id="0" name=""/>
        <dsp:cNvSpPr/>
      </dsp:nvSpPr>
      <dsp:spPr>
        <a:xfrm rot="5400000">
          <a:off x="-94698" y="99550"/>
          <a:ext cx="631324" cy="4419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0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chemeClr val="tx2"/>
              </a:solidFill>
            </a:rPr>
            <a:t>10:00</a:t>
          </a:r>
        </a:p>
      </dsp:txBody>
      <dsp:txXfrm rot="-5400000">
        <a:off x="1" y="225814"/>
        <a:ext cx="441926" cy="189398"/>
      </dsp:txXfrm>
    </dsp:sp>
    <dsp:sp modelId="{04C2731F-D494-4DF7-A174-97F1A154167B}">
      <dsp:nvSpPr>
        <dsp:cNvPr id="0" name=""/>
        <dsp:cNvSpPr/>
      </dsp:nvSpPr>
      <dsp:spPr>
        <a:xfrm rot="5400000">
          <a:off x="3457751" y="-3010972"/>
          <a:ext cx="410360" cy="64420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0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>
              <a:solidFill>
                <a:schemeClr val="tx2"/>
              </a:solidFill>
            </a:rPr>
            <a:t>Goals and Plans for Orientation</a:t>
          </a:r>
        </a:p>
      </dsp:txBody>
      <dsp:txXfrm rot="-5400000">
        <a:off x="441927" y="24884"/>
        <a:ext cx="6421977" cy="370296"/>
      </dsp:txXfrm>
    </dsp:sp>
    <dsp:sp modelId="{2A67B802-690D-4961-9F1E-ADE9201E7FD6}">
      <dsp:nvSpPr>
        <dsp:cNvPr id="0" name=""/>
        <dsp:cNvSpPr/>
      </dsp:nvSpPr>
      <dsp:spPr>
        <a:xfrm rot="5400000">
          <a:off x="-94698" y="644382"/>
          <a:ext cx="631324" cy="4419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0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>
            <a:solidFill>
              <a:schemeClr val="tx2"/>
            </a:solidFill>
          </a:endParaRPr>
        </a:p>
      </dsp:txBody>
      <dsp:txXfrm rot="-5400000">
        <a:off x="1" y="770646"/>
        <a:ext cx="441926" cy="189398"/>
      </dsp:txXfrm>
    </dsp:sp>
    <dsp:sp modelId="{EDE11D52-A382-478C-B8E4-9E33B47C1EAA}">
      <dsp:nvSpPr>
        <dsp:cNvPr id="0" name=""/>
        <dsp:cNvSpPr/>
      </dsp:nvSpPr>
      <dsp:spPr>
        <a:xfrm rot="5400000">
          <a:off x="3457751" y="-2466140"/>
          <a:ext cx="410360" cy="64420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0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>
              <a:solidFill>
                <a:schemeClr val="tx2"/>
              </a:solidFill>
            </a:rPr>
            <a:t>Exploring Your Hopes and Dreams</a:t>
          </a:r>
        </a:p>
      </dsp:txBody>
      <dsp:txXfrm rot="-5400000">
        <a:off x="441927" y="569716"/>
        <a:ext cx="6421977" cy="370296"/>
      </dsp:txXfrm>
    </dsp:sp>
    <dsp:sp modelId="{735C3B6A-1B95-4339-A2E0-B759130D43F2}">
      <dsp:nvSpPr>
        <dsp:cNvPr id="0" name=""/>
        <dsp:cNvSpPr/>
      </dsp:nvSpPr>
      <dsp:spPr>
        <a:xfrm rot="5400000">
          <a:off x="-94698" y="1189213"/>
          <a:ext cx="631324" cy="4419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0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>
            <a:solidFill>
              <a:schemeClr val="tx2"/>
            </a:solidFill>
          </a:endParaRPr>
        </a:p>
      </dsp:txBody>
      <dsp:txXfrm rot="-5400000">
        <a:off x="1" y="1315477"/>
        <a:ext cx="441926" cy="189398"/>
      </dsp:txXfrm>
    </dsp:sp>
    <dsp:sp modelId="{551CCF14-E39D-4DC2-90F9-56D1EBC0ED7A}">
      <dsp:nvSpPr>
        <dsp:cNvPr id="0" name=""/>
        <dsp:cNvSpPr/>
      </dsp:nvSpPr>
      <dsp:spPr>
        <a:xfrm rot="5400000">
          <a:off x="3457751" y="-1921308"/>
          <a:ext cx="410360" cy="64420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0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1" kern="1200" dirty="0">
            <a:solidFill>
              <a:schemeClr val="tx2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b="1" kern="1200" dirty="0">
            <a:solidFill>
              <a:schemeClr val="tx2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>
              <a:solidFill>
                <a:schemeClr val="tx2"/>
              </a:solidFill>
            </a:rPr>
            <a:t>What CalWORKs Can Do For You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1" kern="1200" dirty="0">
            <a:solidFill>
              <a:schemeClr val="tx2"/>
            </a:solidFill>
          </a:endParaRP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700" kern="1200" dirty="0">
            <a:solidFill>
              <a:schemeClr val="tx2"/>
            </a:solidFill>
          </a:endParaRP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700" kern="1200" dirty="0">
            <a:solidFill>
              <a:schemeClr val="tx2"/>
            </a:solidFill>
          </a:endParaRPr>
        </a:p>
      </dsp:txBody>
      <dsp:txXfrm rot="-5400000">
        <a:off x="441927" y="1114548"/>
        <a:ext cx="6421977" cy="370296"/>
      </dsp:txXfrm>
    </dsp:sp>
    <dsp:sp modelId="{CB1CEA8E-9783-40FF-BBA0-5923E9CA8B50}">
      <dsp:nvSpPr>
        <dsp:cNvPr id="0" name=""/>
        <dsp:cNvSpPr/>
      </dsp:nvSpPr>
      <dsp:spPr>
        <a:xfrm rot="5400000">
          <a:off x="-94698" y="1734045"/>
          <a:ext cx="631324" cy="4419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0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>
            <a:solidFill>
              <a:schemeClr val="tx2"/>
            </a:solidFill>
          </a:endParaRPr>
        </a:p>
      </dsp:txBody>
      <dsp:txXfrm rot="-5400000">
        <a:off x="1" y="1860309"/>
        <a:ext cx="441926" cy="189398"/>
      </dsp:txXfrm>
    </dsp:sp>
    <dsp:sp modelId="{601E4F6C-EDC1-4713-9AD5-BF7405C2C79E}">
      <dsp:nvSpPr>
        <dsp:cNvPr id="0" name=""/>
        <dsp:cNvSpPr/>
      </dsp:nvSpPr>
      <dsp:spPr>
        <a:xfrm rot="5400000">
          <a:off x="3457751" y="-1376477"/>
          <a:ext cx="410360" cy="64420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0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>
              <a:solidFill>
                <a:schemeClr val="tx2"/>
              </a:solidFill>
            </a:rPr>
            <a:t>Getting to Know You</a:t>
          </a:r>
        </a:p>
      </dsp:txBody>
      <dsp:txXfrm rot="-5400000">
        <a:off x="441927" y="1659379"/>
        <a:ext cx="6421977" cy="370296"/>
      </dsp:txXfrm>
    </dsp:sp>
    <dsp:sp modelId="{4F302191-A0CA-4678-917D-E7603A03C3BE}">
      <dsp:nvSpPr>
        <dsp:cNvPr id="0" name=""/>
        <dsp:cNvSpPr/>
      </dsp:nvSpPr>
      <dsp:spPr>
        <a:xfrm rot="5400000">
          <a:off x="-94698" y="2278877"/>
          <a:ext cx="631324" cy="4419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0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>
            <a:solidFill>
              <a:schemeClr val="tx2"/>
            </a:solidFill>
          </a:endParaRPr>
        </a:p>
      </dsp:txBody>
      <dsp:txXfrm rot="-5400000">
        <a:off x="1" y="2405141"/>
        <a:ext cx="441926" cy="189398"/>
      </dsp:txXfrm>
    </dsp:sp>
    <dsp:sp modelId="{0C7EB5C2-81C4-4671-8849-AA89623FBBA5}">
      <dsp:nvSpPr>
        <dsp:cNvPr id="0" name=""/>
        <dsp:cNvSpPr/>
      </dsp:nvSpPr>
      <dsp:spPr>
        <a:xfrm rot="5400000">
          <a:off x="3457751" y="-841243"/>
          <a:ext cx="410360" cy="64420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0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>
              <a:solidFill>
                <a:schemeClr val="tx2"/>
              </a:solidFill>
            </a:rPr>
            <a:t>The Path Forward:  What’s Next</a:t>
          </a:r>
          <a:endParaRPr lang="en-US" sz="2000" kern="1200" dirty="0">
            <a:solidFill>
              <a:schemeClr val="tx2"/>
            </a:solidFill>
          </a:endParaRPr>
        </a:p>
      </dsp:txBody>
      <dsp:txXfrm rot="-5400000">
        <a:off x="441927" y="2194613"/>
        <a:ext cx="6421977" cy="370296"/>
      </dsp:txXfrm>
    </dsp:sp>
    <dsp:sp modelId="{CEF3B02C-E4A6-42B1-BB4B-31C1AC002133}">
      <dsp:nvSpPr>
        <dsp:cNvPr id="0" name=""/>
        <dsp:cNvSpPr/>
      </dsp:nvSpPr>
      <dsp:spPr>
        <a:xfrm rot="5400000">
          <a:off x="-94698" y="2823708"/>
          <a:ext cx="631324" cy="4419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0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>
            <a:solidFill>
              <a:schemeClr val="tx2"/>
            </a:solidFill>
          </a:endParaRPr>
        </a:p>
      </dsp:txBody>
      <dsp:txXfrm rot="-5400000">
        <a:off x="1" y="2949972"/>
        <a:ext cx="441926" cy="189398"/>
      </dsp:txXfrm>
    </dsp:sp>
    <dsp:sp modelId="{97D2236E-9ED1-4708-9AA8-F67646532A62}">
      <dsp:nvSpPr>
        <dsp:cNvPr id="0" name=""/>
        <dsp:cNvSpPr/>
      </dsp:nvSpPr>
      <dsp:spPr>
        <a:xfrm rot="5400000">
          <a:off x="3457751" y="-286814"/>
          <a:ext cx="410360" cy="64420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0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>
              <a:solidFill>
                <a:schemeClr val="tx2"/>
              </a:solidFill>
            </a:rPr>
            <a:t>Mutual Obligations:  We’re In This Together</a:t>
          </a:r>
          <a:endParaRPr lang="en-US" sz="2000" kern="1200" dirty="0">
            <a:solidFill>
              <a:schemeClr val="tx2"/>
            </a:solidFill>
          </a:endParaRPr>
        </a:p>
      </dsp:txBody>
      <dsp:txXfrm rot="-5400000">
        <a:off x="441927" y="2749042"/>
        <a:ext cx="6421977" cy="370296"/>
      </dsp:txXfrm>
    </dsp:sp>
    <dsp:sp modelId="{A12448A5-0387-4E26-A147-E752292D02B5}">
      <dsp:nvSpPr>
        <dsp:cNvPr id="0" name=""/>
        <dsp:cNvSpPr/>
      </dsp:nvSpPr>
      <dsp:spPr>
        <a:xfrm rot="5400000">
          <a:off x="-94698" y="3368540"/>
          <a:ext cx="631324" cy="4419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0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chemeClr val="tx2"/>
              </a:solidFill>
            </a:rPr>
            <a:t>11:00</a:t>
          </a:r>
        </a:p>
      </dsp:txBody>
      <dsp:txXfrm rot="-5400000">
        <a:off x="1" y="3494804"/>
        <a:ext cx="441926" cy="189398"/>
      </dsp:txXfrm>
    </dsp:sp>
    <dsp:sp modelId="{75AEF488-D063-4676-AA8E-80B580C3E3F5}">
      <dsp:nvSpPr>
        <dsp:cNvPr id="0" name=""/>
        <dsp:cNvSpPr/>
      </dsp:nvSpPr>
      <dsp:spPr>
        <a:xfrm rot="5400000">
          <a:off x="3457751" y="258017"/>
          <a:ext cx="410360" cy="64420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0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>
              <a:solidFill>
                <a:schemeClr val="tx2"/>
              </a:solidFill>
            </a:rPr>
            <a:t>Creating a Plan for Taking the First Step</a:t>
          </a:r>
          <a:endParaRPr lang="en-US" sz="2000" kern="1200" dirty="0">
            <a:solidFill>
              <a:schemeClr val="tx2"/>
            </a:solidFill>
          </a:endParaRPr>
        </a:p>
      </dsp:txBody>
      <dsp:txXfrm rot="-5400000">
        <a:off x="441927" y="3293873"/>
        <a:ext cx="6421977" cy="370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577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577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r">
              <a:defRPr sz="1200"/>
            </a:lvl1pPr>
          </a:lstStyle>
          <a:p>
            <a:fld id="{4BC7AC64-040F-43DF-A43F-3D3DFEC9289B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5773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5773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r">
              <a:defRPr sz="1200"/>
            </a:lvl1pPr>
          </a:lstStyle>
          <a:p>
            <a:fld id="{05E3614C-DC11-4BF5-A64E-B0ADE4FAE5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45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r">
              <a:defRPr sz="1200"/>
            </a:lvl1pPr>
          </a:lstStyle>
          <a:p>
            <a:fld id="{056E8AB9-16C0-3645-A6DD-63975CC3464D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50" tIns="45825" rIns="91650" bIns="458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1650" tIns="45825" rIns="91650" bIns="458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r">
              <a:defRPr sz="1200"/>
            </a:lvl1pPr>
          </a:lstStyle>
          <a:p>
            <a:fld id="{3A3D313F-63BD-DA45-B361-F8C94543D2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89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 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01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49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698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937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Donna pose question and monitor QA for responses?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998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2:15 – Val do Part 2</a:t>
            </a:r>
          </a:p>
          <a:p>
            <a:r>
              <a:rPr lang="en-US" dirty="0">
                <a:cs typeface="Calibri"/>
              </a:rPr>
              <a:t>End 2:30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884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875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 – see checklist in your packet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757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230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Val - As you are using the checklist to design or re-design, here are 5 proven adult learning principles to keep in mind.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58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Val - The impact of orientation on participants relies not only on how its designed, but how its facilitated. Here are just four key skills that help achieve a strong first experience for participants.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61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use this space for comments and ideas also. Explain that you will also see a pop up occasionally with responses to your colleagues questions or comments.</a:t>
            </a:r>
          </a:p>
          <a:p>
            <a:r>
              <a:rPr lang="en-US" dirty="0">
                <a:cs typeface="Calibri"/>
              </a:rPr>
              <a:t>VU (and Lindsay?) will monitor Q &amp; A  during this webinar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5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172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98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Val pose question and monitor QA for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651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2:30 – Donna do Part 3</a:t>
            </a:r>
          </a:p>
          <a:p>
            <a:r>
              <a:rPr lang="en-US" dirty="0">
                <a:cs typeface="Calibri"/>
              </a:rPr>
              <a:t>End 2:45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557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This sample orientation offers a suggested, possible FLOW to the orientation event. It can be used for a one-on-one or a group orientation. This sample flow does not include activities for the participants – that's where your creativity comes in! 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43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about more relevant (urban/ older) picture?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892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 me this is a weird graphic with person walking two different ways...Might want to pretest it before using.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945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See suggestion for photos.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3724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16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293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= help? Vs. Q&amp;A widget?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8633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883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972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2:45 – Val do Part 4</a:t>
            </a:r>
          </a:p>
          <a:p>
            <a:r>
              <a:rPr lang="en-US" dirty="0">
                <a:cs typeface="Calibri"/>
              </a:rPr>
              <a:t>End 2:55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307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5811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3475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Val – spend a few final minutes seeing the QA comments.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8643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Donna – you can close out the webinar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00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92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 kick off slides 7,8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43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 note: Time won’t allow for us to see or acknowledge all that you type into the QA during the hour – but we will definitely review it and “feed” it into the orientation guide that we are finalizing – to be shared statewide soon.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80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2:05 – Donna do Part I</a:t>
            </a:r>
          </a:p>
          <a:p>
            <a:r>
              <a:rPr lang="en-US" dirty="0">
                <a:cs typeface="Calibri"/>
              </a:rPr>
              <a:t>End 2:15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471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Donna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658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Donna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313F-63BD-DA45-B361-F8C94543D25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5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5707" y="2130425"/>
            <a:ext cx="5810244" cy="406519"/>
          </a:xfrm>
          <a:ln>
            <a:noFill/>
          </a:ln>
        </p:spPr>
        <p:txBody>
          <a:bodyPr>
            <a:normAutofit/>
          </a:bodyPr>
          <a:lstStyle>
            <a:lvl1pPr algn="l">
              <a:defRPr sz="2600" b="1" baseline="0">
                <a:solidFill>
                  <a:srgbClr val="10335A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95707" y="3851910"/>
            <a:ext cx="5334480" cy="594788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aseline="0">
                <a:solidFill>
                  <a:srgbClr val="10335A"/>
                </a:solidFill>
                <a:latin typeface="Arial Blac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at the xxx Conference, city, state (location)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V="1">
            <a:off x="2895707" y="3718988"/>
            <a:ext cx="5334480" cy="794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31339" y="6155267"/>
            <a:ext cx="8675593" cy="794"/>
          </a:xfrm>
          <a:prstGeom prst="line">
            <a:avLst/>
          </a:prstGeom>
          <a:ln w="12700" cap="flat" cmpd="sng" algn="ctr">
            <a:solidFill>
              <a:srgbClr val="D224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826956" y="2629291"/>
            <a:ext cx="5806963" cy="926295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600" b="0">
                <a:solidFill>
                  <a:srgbClr val="10335A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600">
                <a:latin typeface="Arial" pitchFamily="34" charset="0"/>
                <a:cs typeface="Arial" pitchFamily="34" charset="0"/>
              </a:defRPr>
            </a:lvl2pPr>
            <a:lvl3pPr>
              <a:defRPr sz="2600">
                <a:latin typeface="Arial" pitchFamily="34" charset="0"/>
                <a:cs typeface="Arial" pitchFamily="34" charset="0"/>
              </a:defRPr>
            </a:lvl3pPr>
            <a:lvl4pPr>
              <a:defRPr sz="2600">
                <a:latin typeface="Arial" pitchFamily="34" charset="0"/>
                <a:cs typeface="Arial" pitchFamily="34" charset="0"/>
              </a:defRPr>
            </a:lvl4pPr>
            <a:lvl5pPr>
              <a:defRPr sz="2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Subtitle (after colon) in this font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2826957" y="5132388"/>
            <a:ext cx="5806963" cy="914400"/>
          </a:xfrm>
          <a:ln>
            <a:noFill/>
          </a:ln>
        </p:spPr>
        <p:txBody>
          <a:bodyPr>
            <a:normAutofit/>
          </a:bodyPr>
          <a:lstStyle>
            <a:lvl1pPr>
              <a:spcBef>
                <a:spcPct val="20000"/>
              </a:spcBef>
              <a:buNone/>
              <a:defRPr sz="1600">
                <a:solidFill>
                  <a:srgbClr val="10335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20000"/>
              </a:spcBef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Author • Author</a:t>
            </a:r>
            <a:r>
              <a:rPr lang="en-US" sz="1600" dirty="0">
                <a:latin typeface="Arial"/>
                <a:cs typeface="Arial"/>
              </a:rPr>
              <a:t> • Author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>
              <a:spcBef>
                <a:spcPct val="20000"/>
              </a:spcBef>
            </a:pPr>
            <a:r>
              <a:rPr lang="en-US" sz="1600" dirty="0">
                <a:latin typeface="Arial"/>
                <a:cs typeface="Arial"/>
              </a:rPr>
              <a:t>Author • Author • Author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826957" y="4610100"/>
            <a:ext cx="5334480" cy="335598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500" baseline="0">
                <a:solidFill>
                  <a:srgbClr val="10335A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dirty="0"/>
              <a:t>Enter conference date</a:t>
            </a:r>
          </a:p>
        </p:txBody>
      </p:sp>
      <p:pic>
        <p:nvPicPr>
          <p:cNvPr id="14" name="Picture 2" descr="N:\Corporate\Communications\Images\logos\_Mathematica Policy Research Logo\Mathematica-logo-RG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" y="207437"/>
            <a:ext cx="1764430" cy="584242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 flipV="1">
            <a:off x="231339" y="924449"/>
            <a:ext cx="8675593" cy="794"/>
          </a:xfrm>
          <a:prstGeom prst="line">
            <a:avLst/>
          </a:prstGeom>
          <a:ln w="50800" cap="flat" cmpd="sng" algn="ctr">
            <a:solidFill>
              <a:srgbClr val="E700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2895707" y="3718988"/>
            <a:ext cx="5334480" cy="794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231339" y="6155267"/>
            <a:ext cx="8675593" cy="794"/>
          </a:xfrm>
          <a:prstGeom prst="line">
            <a:avLst/>
          </a:prstGeom>
          <a:ln w="12700" cap="flat" cmpd="sng" algn="ctr">
            <a:solidFill>
              <a:srgbClr val="D224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N:\Corporate\Communications\Images\logos\_Mathematica Policy Research Logo\Mathematica-logo-RGB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43840" y="207437"/>
            <a:ext cx="1764430" cy="584242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 userDrawn="1"/>
        </p:nvCxnSpPr>
        <p:spPr>
          <a:xfrm flipV="1">
            <a:off x="231339" y="924449"/>
            <a:ext cx="8675593" cy="794"/>
          </a:xfrm>
          <a:prstGeom prst="line">
            <a:avLst/>
          </a:prstGeom>
          <a:ln w="50800" cap="flat" cmpd="sng" algn="ctr">
            <a:solidFill>
              <a:srgbClr val="E700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42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ert Text--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1033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7200" y="1173480"/>
            <a:ext cx="8229599" cy="4846320"/>
          </a:xfrm>
          <a:ln>
            <a:noFill/>
          </a:ln>
        </p:spPr>
        <p:txBody>
          <a:bodyPr/>
          <a:lstStyle>
            <a:lvl1pPr marL="228600" indent="-228600">
              <a:spcBef>
                <a:spcPts val="1000"/>
              </a:spcBef>
              <a:spcAft>
                <a:spcPts val="600"/>
              </a:spcAft>
              <a:buClr>
                <a:srgbClr val="10335A"/>
              </a:buClr>
              <a:buSzPct val="115000"/>
              <a:defRPr sz="2400" b="1">
                <a:solidFill>
                  <a:srgbClr val="10335A"/>
                </a:solidFill>
                <a:latin typeface="Arial Bold" pitchFamily="34" charset="0"/>
                <a:cs typeface="Arial Bold" pitchFamily="34" charset="0"/>
              </a:defRPr>
            </a:lvl1pPr>
            <a:lvl2pPr marL="457200" indent="-228600">
              <a:spcBef>
                <a:spcPts val="300"/>
              </a:spcBef>
              <a:spcAft>
                <a:spcPts val="300"/>
              </a:spcAft>
              <a:buClr>
                <a:srgbClr val="10335A"/>
              </a:buClr>
              <a:defRPr sz="2000" b="1">
                <a:solidFill>
                  <a:srgbClr val="10335A"/>
                </a:solidFill>
                <a:latin typeface="Arial Bold" pitchFamily="34" charset="0"/>
                <a:cs typeface="Arial Bold" pitchFamily="34" charset="0"/>
              </a:defRPr>
            </a:lvl2pPr>
            <a:lvl3pPr marL="685800" indent="-228600">
              <a:spcBef>
                <a:spcPts val="300"/>
              </a:spcBef>
              <a:buClr>
                <a:srgbClr val="10335A"/>
              </a:buClr>
              <a:defRPr sz="1800">
                <a:solidFill>
                  <a:srgbClr val="10335A"/>
                </a:solidFill>
              </a:defRPr>
            </a:lvl3pPr>
            <a:lvl4pPr marL="1316038" indent="-346075">
              <a:spcBef>
                <a:spcPts val="300"/>
              </a:spcBef>
              <a:defRPr sz="1400"/>
            </a:lvl4pPr>
            <a:lvl5pPr marL="1660525" indent="-344488">
              <a:spcBef>
                <a:spcPts val="30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2" descr="N:\Corporate\Communications\Images\logos\_Mathematica Policy Research Logo\Mathematica-logo-RG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51" y="6270041"/>
            <a:ext cx="1380760" cy="457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8C09F24-F497-459C-8AAB-8667D4841C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79824" y="6270041"/>
            <a:ext cx="2327108" cy="462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881A861-F69E-4D33-9D38-365B8CB7C6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00234" y="6270001"/>
            <a:ext cx="2237426" cy="457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A004B85-E33C-4697-9B64-07B8EC8DD6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7141" y="6250149"/>
            <a:ext cx="1036552" cy="5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8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206888"/>
            <a:ext cx="7772400" cy="1500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rgbClr val="10335A"/>
                </a:solidFill>
                <a:latin typeface="Arial Black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Slide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pic>
        <p:nvPicPr>
          <p:cNvPr id="7" name="Picture 2" descr="N:\Corporate\Communications\Images\logos\_Mathematica Policy Research Logo\Mathematica-logo-RG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52" y="6270042"/>
            <a:ext cx="1378461" cy="4564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pic>
        <p:nvPicPr>
          <p:cNvPr id="8" name="Picture 2" descr="N:\Corporate\Communications\Images\logos\_Mathematica Policy Research Logo\Mathematica-logo-RGB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6452" y="6270042"/>
            <a:ext cx="1378461" cy="45643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CEC295-C6B2-4174-9D78-ACEA07E405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7383" y="6283578"/>
            <a:ext cx="962785" cy="542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08723A-862C-4F87-AA9C-B4D7B84217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5086" y="6276055"/>
            <a:ext cx="2768914" cy="550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CABE4-DE9C-4EEB-B001-7A2911FBD4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00234" y="6263600"/>
            <a:ext cx="2237426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206888"/>
            <a:ext cx="7772400" cy="1500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rgbClr val="10335A"/>
                </a:solidFill>
                <a:latin typeface="Arial Black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Slide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pic>
        <p:nvPicPr>
          <p:cNvPr id="7" name="Picture 2" descr="N:\Corporate\Communications\Images\logos\_Mathematica Policy Research Logo\Mathematica-logo-RG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52" y="6270042"/>
            <a:ext cx="1378461" cy="4564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pic>
        <p:nvPicPr>
          <p:cNvPr id="8" name="Picture 2" descr="N:\Corporate\Communications\Images\logos\_Mathematica Policy Research Logo\Mathematica-logo-RGB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6452" y="6270042"/>
            <a:ext cx="1378461" cy="45643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CEC295-C6B2-4174-9D78-ACEA07E405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7383" y="6283578"/>
            <a:ext cx="962785" cy="542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08723A-862C-4F87-AA9C-B4D7B84217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5086" y="6276055"/>
            <a:ext cx="2768914" cy="550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CABE4-DE9C-4EEB-B001-7A2911FBD4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00234" y="6263600"/>
            <a:ext cx="2237426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02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10335A"/>
                </a:solidFill>
              </a:defRPr>
            </a:lvl1pPr>
          </a:lstStyle>
          <a:p>
            <a:r>
              <a:rPr lang="en-US" dirty="0"/>
              <a:t>Table Title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4983" y="5272161"/>
            <a:ext cx="8443782" cy="914400"/>
          </a:xfrm>
        </p:spPr>
        <p:txBody>
          <a:bodyPr>
            <a:noAutofit/>
          </a:bodyPr>
          <a:lstStyle>
            <a:lvl1pPr marL="709613" indent="-1074738">
              <a:buNone/>
              <a:defRPr sz="1400" baseline="0">
                <a:solidFill>
                  <a:srgbClr val="10335A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Add Source and Notes here.</a:t>
            </a:r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1"/>
          </p:nvPr>
        </p:nvSpPr>
        <p:spPr>
          <a:xfrm>
            <a:off x="354983" y="1045029"/>
            <a:ext cx="8443782" cy="4105469"/>
          </a:xfrm>
        </p:spPr>
        <p:txBody>
          <a:bodyPr/>
          <a:lstStyle>
            <a:lvl1pPr>
              <a:buNone/>
              <a:defRPr>
                <a:solidFill>
                  <a:srgbClr val="10335A"/>
                </a:solidFill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pic>
        <p:nvPicPr>
          <p:cNvPr id="9" name="Picture 2" descr="N:\Corporate\Communications\Images\logos\_Mathematica Policy Research Logo\Mathematica-logo-RG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52" y="6270042"/>
            <a:ext cx="1378461" cy="45643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pic>
        <p:nvPicPr>
          <p:cNvPr id="11" name="Picture 2" descr="N:\Corporate\Communications\Images\logos\_Mathematica Policy Research Logo\Mathematica-logo-RGB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6452" y="6270042"/>
            <a:ext cx="1378461" cy="456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5105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o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algn="ctr">
              <a:defRPr>
                <a:solidFill>
                  <a:srgbClr val="10335A"/>
                </a:solidFill>
              </a:defRPr>
            </a:lvl1pPr>
          </a:lstStyle>
          <a:p>
            <a:r>
              <a:rPr lang="en-US" dirty="0"/>
              <a:t>Figure or Chart Title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>
              <a:solidFill>
                <a:srgbClr val="10335A"/>
              </a:solidFill>
              <a:latin typeface="+mn-l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55450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1033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>
              <a:solidFill>
                <a:srgbClr val="10335A"/>
              </a:solidFill>
              <a:latin typeface="+mn-lt"/>
              <a:cs typeface="Arial Black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137660" y="6377940"/>
            <a:ext cx="914400" cy="3429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fld id="{9A1C2BF7-17A1-4718-8BD8-563E813054B3}" type="slidenum">
              <a:rPr lang="en-US" sz="1200" b="0" smtClean="0">
                <a:solidFill>
                  <a:srgbClr val="10335A"/>
                </a:solidFill>
                <a:latin typeface="+mn-lt"/>
                <a:cs typeface="Arial Black"/>
              </a:rPr>
              <a:pPr algn="ctr">
                <a:spcBef>
                  <a:spcPct val="20000"/>
                </a:spcBef>
              </a:pPr>
              <a:t>‹#›</a:t>
            </a:fld>
            <a:endParaRPr lang="en-US" sz="1200" b="0" dirty="0">
              <a:solidFill>
                <a:srgbClr val="10335A"/>
              </a:solidFill>
              <a:latin typeface="+mn-l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613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120" y="274638"/>
            <a:ext cx="8674812" cy="64822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686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32120" y="922861"/>
            <a:ext cx="8674812" cy="1588"/>
          </a:xfrm>
          <a:prstGeom prst="line">
            <a:avLst/>
          </a:prstGeom>
          <a:ln w="50800" cap="flat" cmpd="sng" algn="ctr">
            <a:solidFill>
              <a:srgbClr val="E700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2120" y="6149338"/>
            <a:ext cx="8674812" cy="1588"/>
          </a:xfrm>
          <a:prstGeom prst="line">
            <a:avLst/>
          </a:prstGeom>
          <a:ln w="12700" cap="flat" cmpd="sng" algn="ctr">
            <a:solidFill>
              <a:srgbClr val="E700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68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9" r:id="rId3"/>
    <p:sldLayoutId id="2147483710" r:id="rId4"/>
    <p:sldLayoutId id="2147483690" r:id="rId5"/>
    <p:sldLayoutId id="2147483691" r:id="rId6"/>
    <p:sldLayoutId id="2147483692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rgbClr val="10335A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pavetti@cbpp.or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calworks2.0@gmail.com" TargetMode="External"/><Relationship Id="rId4" Type="http://schemas.openxmlformats.org/officeDocument/2006/relationships/hyperlink" Target="http://www.globallearningpartners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707" y="2427347"/>
            <a:ext cx="5810244" cy="406519"/>
          </a:xfrm>
        </p:spPr>
        <p:txBody>
          <a:bodyPr>
            <a:normAutofit fontScale="90000"/>
          </a:bodyPr>
          <a:lstStyle/>
          <a:p>
            <a:r>
              <a:rPr lang="en-US" dirty="0"/>
              <a:t>Redesigning Orientation with CalWORKs 2.0 in Mind</a:t>
            </a:r>
            <a:br>
              <a:rPr lang="en-US" dirty="0"/>
            </a:br>
            <a:r>
              <a:rPr lang="en-US" sz="2000" b="0" dirty="0">
                <a:latin typeface="Arial" panose="020B0604020202020204" pitchFamily="34" charset="0"/>
              </a:rPr>
              <a:t>Webinar #12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823788" y="3865453"/>
            <a:ext cx="5334480" cy="3355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October 24, 2018 @ 2:00–3:00 p.m. PT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6" y="1211898"/>
            <a:ext cx="8761904" cy="1180952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subTitle" idx="1"/>
          </p:nvPr>
        </p:nvSpPr>
        <p:spPr>
          <a:xfrm>
            <a:off x="2949377" y="4306469"/>
            <a:ext cx="5363234" cy="77401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200" dirty="0">
                <a:latin typeface="Arial"/>
                <a:cs typeface="Arial"/>
              </a:rPr>
              <a:t>Facilitated by:</a:t>
            </a:r>
          </a:p>
          <a:p>
            <a:r>
              <a:rPr lang="en-US" sz="1200" dirty="0">
                <a:latin typeface="Arial"/>
                <a:cs typeface="Arial"/>
              </a:rPr>
              <a:t>LaDonna Pavetti, Center on Budget and Policy Priorities</a:t>
            </a:r>
          </a:p>
          <a:p>
            <a:r>
              <a:rPr lang="en-US" sz="1200" dirty="0">
                <a:latin typeface="Arial"/>
                <a:cs typeface="Arial"/>
              </a:rPr>
              <a:t>Val Uccellani, Global Learning Partners</a:t>
            </a: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8636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Framework to Reimagine Orientation 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0" dirty="0"/>
              <a:t>Orientation is often clients’ first introduction to CalWORKs.  How can we use orientation to accomplish the following?</a:t>
            </a:r>
          </a:p>
          <a:p>
            <a:r>
              <a:rPr lang="en-US" b="0" i="1" dirty="0"/>
              <a:t>Create</a:t>
            </a:r>
            <a:r>
              <a:rPr lang="en-US" b="0" dirty="0"/>
              <a:t> a </a:t>
            </a:r>
            <a:r>
              <a:rPr lang="en-US" dirty="0"/>
              <a:t>supportive relationship </a:t>
            </a:r>
            <a:r>
              <a:rPr lang="en-US" b="0" dirty="0"/>
              <a:t>(with the program and with staff)</a:t>
            </a:r>
          </a:p>
          <a:p>
            <a:r>
              <a:rPr lang="en-US" b="0" i="1" dirty="0"/>
              <a:t>Reduce</a:t>
            </a:r>
            <a:r>
              <a:rPr lang="en-US" b="0" dirty="0"/>
              <a:t> </a:t>
            </a:r>
            <a:r>
              <a:rPr lang="en-US" dirty="0"/>
              <a:t>sources of stress </a:t>
            </a:r>
          </a:p>
          <a:p>
            <a:r>
              <a:rPr lang="en-US" b="0" i="1" dirty="0"/>
              <a:t>Build</a:t>
            </a:r>
            <a:r>
              <a:rPr lang="en-US" b="0" dirty="0"/>
              <a:t> </a:t>
            </a:r>
            <a:r>
              <a:rPr lang="en-US" dirty="0"/>
              <a:t>skills</a:t>
            </a:r>
            <a:r>
              <a:rPr lang="en-US" b="0" dirty="0"/>
              <a:t> – and move participants toward </a:t>
            </a:r>
            <a:r>
              <a:rPr lang="en-US" dirty="0"/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104285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 a Supportive Relationship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1" y="1282810"/>
            <a:ext cx="3568148" cy="48463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r>
              <a:rPr lang="en-US" dirty="0"/>
              <a:t>Inspire clients to think about a better future</a:t>
            </a:r>
          </a:p>
          <a:p>
            <a:r>
              <a:rPr lang="en-US" dirty="0"/>
              <a:t>Spend time getting to know the participant</a:t>
            </a:r>
          </a:p>
          <a:p>
            <a:r>
              <a:rPr lang="en-US" dirty="0"/>
              <a:t>Establish a personal connection </a:t>
            </a:r>
          </a:p>
        </p:txBody>
      </p:sp>
      <p:pic>
        <p:nvPicPr>
          <p:cNvPr id="4" name="Content Placeholder 3" descr="Children, Silhouette, Cheers, Forward">
            <a:extLst>
              <a:ext uri="{FF2B5EF4-FFF2-40B4-BE49-F238E27FC236}">
                <a16:creationId xmlns="" xmlns:a16="http://schemas.microsoft.com/office/drawing/2014/main" id="{8C1BE474-1E7C-DC4F-99B5-F26E9E81B57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6706" y="1707829"/>
            <a:ext cx="3918857" cy="3777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096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 Sources of Stress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878496"/>
            <a:ext cx="4651513" cy="390607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r>
              <a:rPr lang="en-US" dirty="0"/>
              <a:t>Focus on the positive </a:t>
            </a:r>
          </a:p>
          <a:p>
            <a:r>
              <a:rPr lang="en-US" dirty="0"/>
              <a:t>Provide only necessary information</a:t>
            </a:r>
          </a:p>
          <a:p>
            <a:r>
              <a:rPr lang="en-US" dirty="0"/>
              <a:t>Allow choice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15" y="2474842"/>
            <a:ext cx="3713429" cy="2181639"/>
          </a:xfrm>
          <a:prstGeom prst="rect">
            <a:avLst/>
          </a:prstGeom>
        </p:spPr>
      </p:pic>
      <p:pic>
        <p:nvPicPr>
          <p:cNvPr id="1028" name="Picture 4" descr="Computer Icons Stress management Headache - Stress Essentials Course | Health And Safety Elear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139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Skills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8114" y="1173480"/>
            <a:ext cx="5208104" cy="48463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Use the language of goal achievement – and model the process</a:t>
            </a:r>
          </a:p>
          <a:p>
            <a:r>
              <a:rPr lang="en-US" dirty="0"/>
              <a:t>Connect CalWORKs services to participants’ hopes and dreams </a:t>
            </a:r>
          </a:p>
          <a:p>
            <a:r>
              <a:rPr lang="en-US" dirty="0"/>
              <a:t>Create an action plan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C:\Users\pavetti\OneDrive - Center on Budget and Policy Priorities\1Executive Function and Incentives\CBPP Projects\GPDRR Guide\GPDRR Files for San Jose Trip\Most recent versions\GPDRR Linear Graphic_8-1-18 DRAFT-0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844" y="1928495"/>
            <a:ext cx="2286000" cy="3001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890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Move Participants Toward 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00282" y="2582793"/>
            <a:ext cx="6161571" cy="2636251"/>
            <a:chOff x="0" y="0"/>
            <a:chExt cx="4818255" cy="19642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30935" cy="113093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959" y="56561"/>
              <a:ext cx="1154430" cy="11544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759" y="169682"/>
              <a:ext cx="866775" cy="866775"/>
            </a:xfrm>
            <a:prstGeom prst="rect">
              <a:avLst/>
            </a:prstGeom>
          </p:spPr>
        </p:pic>
        <p:sp>
          <p:nvSpPr>
            <p:cNvPr id="8" name="Text Box 15"/>
            <p:cNvSpPr txBox="1"/>
            <p:nvPr/>
          </p:nvSpPr>
          <p:spPr>
            <a:xfrm>
              <a:off x="239131" y="1128937"/>
              <a:ext cx="4579124" cy="835348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KNOWLEDGE</a:t>
              </a:r>
              <a:r>
                <a:rPr lang="en-US" sz="1600" b="1" dirty="0">
                  <a:solidFill>
                    <a:srgbClr val="FF0000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              </a:t>
              </a:r>
              <a:r>
                <a:rPr lang="en-US" sz="1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INTENTION</a:t>
              </a:r>
              <a:r>
                <a:rPr lang="en-US" sz="1600" b="1" dirty="0">
                  <a:solidFill>
                    <a:srgbClr val="FF0000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	                 </a:t>
              </a:r>
              <a:r>
                <a:rPr lang="en-US" sz="1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ACTION</a:t>
              </a:r>
              <a:endParaRPr lang="en-US" sz="1600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168924" y="688157"/>
              <a:ext cx="414779" cy="197962"/>
            </a:xfrm>
            <a:prstGeom prst="rightArrow">
              <a:avLst/>
            </a:prstGeom>
            <a:solidFill>
              <a:srgbClr val="26436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2969443" y="697583"/>
              <a:ext cx="414779" cy="197962"/>
            </a:xfrm>
            <a:prstGeom prst="rightArrow">
              <a:avLst/>
            </a:prstGeom>
            <a:solidFill>
              <a:srgbClr val="26436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8501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85800" y="118869"/>
            <a:ext cx="7772400" cy="854966"/>
          </a:xfrm>
        </p:spPr>
        <p:txBody>
          <a:bodyPr/>
          <a:lstStyle/>
          <a:p>
            <a:r>
              <a:rPr lang="en-US" dirty="0"/>
              <a:t>Part 1: Reflection 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62CE29-9B20-0B49-8F04-054590E90C2F}"/>
              </a:ext>
            </a:extLst>
          </p:cNvPr>
          <p:cNvSpPr txBox="1"/>
          <p:nvPr/>
        </p:nvSpPr>
        <p:spPr>
          <a:xfrm>
            <a:off x="526473" y="1427718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In what ways does your current orientation already accomplish the following?</a:t>
            </a:r>
          </a:p>
          <a:p>
            <a:r>
              <a:rPr lang="en-US" b="1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tx2"/>
                </a:solidFill>
              </a:rPr>
              <a:t>Create</a:t>
            </a:r>
            <a:r>
              <a:rPr lang="en-US" b="1" dirty="0">
                <a:solidFill>
                  <a:schemeClr val="tx2"/>
                </a:solidFill>
              </a:rPr>
              <a:t> a supportive relationship (with the program and with staff)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tx2"/>
                </a:solidFill>
              </a:rPr>
              <a:t>Reduce</a:t>
            </a:r>
            <a:r>
              <a:rPr lang="en-US" b="1" dirty="0">
                <a:solidFill>
                  <a:schemeClr val="tx2"/>
                </a:solidFill>
              </a:rPr>
              <a:t> sources of stress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tx2"/>
                </a:solidFill>
              </a:rPr>
              <a:t>Build</a:t>
            </a:r>
            <a:r>
              <a:rPr lang="en-US" b="1" dirty="0">
                <a:solidFill>
                  <a:schemeClr val="tx2"/>
                </a:solidFill>
              </a:rPr>
              <a:t> skills – and move participants toward action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Take a moment to reflect and/or exchange with your colleagues. </a:t>
            </a:r>
          </a:p>
          <a:p>
            <a:r>
              <a:rPr lang="en-US" dirty="0">
                <a:solidFill>
                  <a:schemeClr val="tx2"/>
                </a:solidFill>
              </a:rPr>
              <a:t>Type your thoughts in the Q&amp;A widget. </a:t>
            </a:r>
          </a:p>
        </p:txBody>
      </p:sp>
    </p:spTree>
    <p:extLst>
      <p:ext uri="{BB962C8B-B14F-4D97-AF65-F5344CB8AC3E}">
        <p14:creationId xmlns:p14="http://schemas.microsoft.com/office/powerpoint/2010/main" val="1253201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2: Orientation (Re)Design and Facilitation Tips</a:t>
            </a:r>
          </a:p>
        </p:txBody>
      </p:sp>
    </p:spTree>
    <p:extLst>
      <p:ext uri="{BB962C8B-B14F-4D97-AF65-F5344CB8AC3E}">
        <p14:creationId xmlns:p14="http://schemas.microsoft.com/office/powerpoint/2010/main" val="696580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Orientations SHOULD NOT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Contain too much information</a:t>
            </a:r>
          </a:p>
          <a:p>
            <a:r>
              <a:rPr lang="en-US" dirty="0"/>
              <a:t>Introduce every program staff</a:t>
            </a:r>
          </a:p>
          <a:p>
            <a:r>
              <a:rPr lang="en-US" dirty="0"/>
              <a:t>Ask participants to complete copious amounts of paperwork</a:t>
            </a:r>
          </a:p>
          <a:p>
            <a:r>
              <a:rPr lang="en-US" dirty="0"/>
              <a:t>Focus on rules and regulations</a:t>
            </a:r>
          </a:p>
        </p:txBody>
      </p:sp>
    </p:spTree>
    <p:extLst>
      <p:ext uri="{BB962C8B-B14F-4D97-AF65-F5344CB8AC3E}">
        <p14:creationId xmlns:p14="http://schemas.microsoft.com/office/powerpoint/2010/main" val="3714031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Orientations SHOULD (Tips 1</a:t>
            </a:r>
            <a:r>
              <a:rPr lang="en-US" dirty="0">
                <a:latin typeface="Arial Black" panose="020B0A04020102020204" pitchFamily="34" charset="0"/>
              </a:rPr>
              <a:t>–</a:t>
            </a:r>
            <a:r>
              <a:rPr lang="en-US" dirty="0"/>
              <a:t>4)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Reduce the hassle factor</a:t>
            </a:r>
          </a:p>
          <a:p>
            <a:pPr>
              <a:buSzPct val="114999"/>
              <a:buFont typeface="Wingdings" pitchFamily="2" charset="2"/>
              <a:buChar char="q"/>
            </a:pPr>
            <a:endParaRPr lang="en-US" dirty="0"/>
          </a:p>
          <a:p>
            <a:pPr>
              <a:buSzPct val="114999"/>
              <a:buFont typeface="Wingdings" pitchFamily="2" charset="2"/>
              <a:buChar char="q"/>
            </a:pPr>
            <a:r>
              <a:rPr lang="en-US" dirty="0"/>
              <a:t>Convey positive messages</a:t>
            </a:r>
            <a:endParaRPr lang="en-US" b="0" dirty="0"/>
          </a:p>
          <a:p>
            <a:pPr>
              <a:buSzPct val="114999"/>
              <a:buFont typeface="Wingdings" pitchFamily="2" charset="2"/>
              <a:buChar char="q"/>
            </a:pPr>
            <a:endParaRPr lang="en-US" dirty="0"/>
          </a:p>
          <a:p>
            <a:pPr>
              <a:buSzPct val="114999"/>
              <a:buFont typeface="Wingdings" pitchFamily="2" charset="2"/>
              <a:buChar char="q"/>
            </a:pPr>
            <a:r>
              <a:rPr lang="en-US" dirty="0"/>
              <a:t>Provide key, high-level information about program services</a:t>
            </a:r>
          </a:p>
          <a:p>
            <a:pPr>
              <a:buSzPct val="114999"/>
              <a:buFont typeface="Wingdings" pitchFamily="2" charset="2"/>
              <a:buChar char="q"/>
            </a:pPr>
            <a:endParaRPr lang="en-US" dirty="0"/>
          </a:p>
          <a:p>
            <a:pPr>
              <a:buSzPct val="114999"/>
              <a:buFont typeface="Wingdings" pitchFamily="2" charset="2"/>
              <a:buChar char="q"/>
            </a:pPr>
            <a:r>
              <a:rPr lang="en-US" dirty="0"/>
              <a:t>Explain responsibilities and limits, succinctly</a:t>
            </a:r>
          </a:p>
        </p:txBody>
      </p:sp>
    </p:spTree>
    <p:extLst>
      <p:ext uri="{BB962C8B-B14F-4D97-AF65-F5344CB8AC3E}">
        <p14:creationId xmlns:p14="http://schemas.microsoft.com/office/powerpoint/2010/main" val="294823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Orientations SHOULD (Tips 5</a:t>
            </a:r>
            <a:r>
              <a:rPr lang="en-US" dirty="0">
                <a:latin typeface="Arial Black" panose="020B0A04020102020204" pitchFamily="34" charset="0"/>
              </a:rPr>
              <a:t>–</a:t>
            </a:r>
            <a:r>
              <a:rPr lang="en-US" dirty="0"/>
              <a:t>8)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Acknowledge the diversity of participants</a:t>
            </a:r>
          </a:p>
          <a:p>
            <a:pPr>
              <a:buSzPct val="114999"/>
              <a:buFont typeface="Wingdings" pitchFamily="2" charset="2"/>
              <a:buChar char="q"/>
            </a:pPr>
            <a:endParaRPr lang="en-US" dirty="0"/>
          </a:p>
          <a:p>
            <a:pPr>
              <a:buSzPct val="114999"/>
              <a:buFont typeface="Wingdings" pitchFamily="2" charset="2"/>
              <a:buChar char="q"/>
            </a:pPr>
            <a:r>
              <a:rPr lang="en-US" dirty="0"/>
              <a:t>Enable clients to tell their story, briefly</a:t>
            </a:r>
            <a:endParaRPr lang="en-US" b="0" dirty="0"/>
          </a:p>
          <a:p>
            <a:pPr>
              <a:buSzPct val="114999"/>
              <a:buFont typeface="Wingdings" pitchFamily="2" charset="2"/>
              <a:buChar char="q"/>
            </a:pPr>
            <a:endParaRPr lang="en-US" dirty="0"/>
          </a:p>
          <a:p>
            <a:pPr>
              <a:buSzPct val="114999"/>
              <a:buFont typeface="Wingdings" pitchFamily="2" charset="2"/>
              <a:buChar char="q"/>
            </a:pPr>
            <a:r>
              <a:rPr lang="en-US" dirty="0"/>
              <a:t>Start with the future</a:t>
            </a:r>
          </a:p>
          <a:p>
            <a:pPr>
              <a:buSzPct val="114999"/>
              <a:buFont typeface="Wingdings" pitchFamily="2" charset="2"/>
              <a:buChar char="q"/>
            </a:pPr>
            <a:endParaRPr lang="en-US" dirty="0"/>
          </a:p>
          <a:p>
            <a:pPr>
              <a:buSzPct val="114999"/>
              <a:buFont typeface="Wingdings" pitchFamily="2" charset="2"/>
              <a:buChar char="q"/>
            </a:pPr>
            <a:r>
              <a:rPr lang="en-US" dirty="0"/>
              <a:t>Provide concrete, actionable next steps</a:t>
            </a:r>
          </a:p>
        </p:txBody>
      </p:sp>
    </p:spTree>
    <p:extLst>
      <p:ext uri="{BB962C8B-B14F-4D97-AF65-F5344CB8AC3E}">
        <p14:creationId xmlns:p14="http://schemas.microsoft.com/office/powerpoint/2010/main" val="3471466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 Event Windows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>
              <a:buClr>
                <a:srgbClr val="004148"/>
              </a:buClr>
            </a:pPr>
            <a:r>
              <a:rPr lang="en-US" dirty="0"/>
              <a:t>To expand event windows, click the button on the top right corner of the slide deck window. </a:t>
            </a:r>
          </a:p>
          <a:p>
            <a:pPr algn="just">
              <a:buClr>
                <a:srgbClr val="004148"/>
              </a:buClr>
            </a:pPr>
            <a:endParaRPr lang="en-US" dirty="0"/>
          </a:p>
          <a:p>
            <a:pPr algn="just">
              <a:buClr>
                <a:srgbClr val="004148"/>
              </a:buClr>
            </a:pPr>
            <a:endParaRPr lang="en-US" dirty="0"/>
          </a:p>
          <a:p>
            <a:pPr algn="just">
              <a:buClr>
                <a:srgbClr val="004148"/>
              </a:buClr>
            </a:pPr>
            <a:endParaRPr lang="en-US" dirty="0"/>
          </a:p>
          <a:p>
            <a:pPr algn="just">
              <a:buClr>
                <a:srgbClr val="004148"/>
              </a:buClr>
            </a:pPr>
            <a:endParaRPr lang="en-US" dirty="0"/>
          </a:p>
          <a:p>
            <a:pPr algn="just">
              <a:buClr>
                <a:srgbClr val="004148"/>
              </a:buClr>
            </a:pPr>
            <a:endParaRPr lang="en-US" dirty="0"/>
          </a:p>
          <a:p>
            <a:pPr algn="just">
              <a:buClr>
                <a:srgbClr val="004148"/>
              </a:buClr>
            </a:pPr>
            <a:r>
              <a:rPr lang="en-US" dirty="0"/>
              <a:t>To adjust the slide size, drag the bottom right corner of the window. </a:t>
            </a:r>
          </a:p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200" y="1173480"/>
            <a:ext cx="8229599" cy="48463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rgbClr val="10335A"/>
              </a:buClr>
              <a:buSzPct val="115000"/>
              <a:buFont typeface="Arial"/>
              <a:buChar char="•"/>
              <a:defRPr sz="2400" b="1" kern="1200">
                <a:solidFill>
                  <a:srgbClr val="10335A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10335A"/>
              </a:buClr>
              <a:buFont typeface="Arial"/>
              <a:buChar char="–"/>
              <a:defRPr sz="2000" b="1" kern="1200">
                <a:solidFill>
                  <a:srgbClr val="10335A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rgbClr val="10335A"/>
              </a:buClr>
              <a:buFont typeface="Arial"/>
              <a:buChar char="•"/>
              <a:defRPr sz="1800" kern="1200">
                <a:solidFill>
                  <a:srgbClr val="10335A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4148"/>
              </a:buClr>
            </a:pPr>
            <a:r>
              <a:rPr lang="en-US" dirty="0"/>
              <a:t>To expand event windows, click the button on the top right corner of the slide deck window. </a:t>
            </a:r>
          </a:p>
          <a:p>
            <a:pPr algn="just">
              <a:buClr>
                <a:srgbClr val="004148"/>
              </a:buClr>
            </a:pPr>
            <a:endParaRPr lang="en-US" dirty="0"/>
          </a:p>
          <a:p>
            <a:pPr algn="just">
              <a:buClr>
                <a:srgbClr val="004148"/>
              </a:buClr>
            </a:pPr>
            <a:endParaRPr lang="en-US" dirty="0"/>
          </a:p>
          <a:p>
            <a:pPr algn="just">
              <a:buClr>
                <a:srgbClr val="004148"/>
              </a:buClr>
            </a:pPr>
            <a:endParaRPr lang="en-US" dirty="0"/>
          </a:p>
          <a:p>
            <a:pPr algn="just">
              <a:buClr>
                <a:srgbClr val="004148"/>
              </a:buClr>
            </a:pPr>
            <a:endParaRPr lang="en-US" dirty="0"/>
          </a:p>
          <a:p>
            <a:pPr algn="just">
              <a:buClr>
                <a:srgbClr val="004148"/>
              </a:buClr>
            </a:pPr>
            <a:endParaRPr lang="en-US" dirty="0"/>
          </a:p>
          <a:p>
            <a:pPr algn="just">
              <a:buClr>
                <a:srgbClr val="004148"/>
              </a:buClr>
            </a:pPr>
            <a:r>
              <a:rPr lang="en-US" dirty="0"/>
              <a:t>To adjust the slide size, drag the bottom right corner of the window. </a:t>
            </a:r>
          </a:p>
          <a:p>
            <a:endParaRPr lang="en-US" dirty="0"/>
          </a:p>
        </p:txBody>
      </p:sp>
      <p:pic>
        <p:nvPicPr>
          <p:cNvPr id="6" name="Picture 5" descr="whole slide widg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524" y="2303486"/>
            <a:ext cx="2876952" cy="25054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Bent-Up Arrow 6"/>
          <p:cNvSpPr/>
          <p:nvPr/>
        </p:nvSpPr>
        <p:spPr>
          <a:xfrm rot="5400000" flipV="1">
            <a:off x="5841414" y="1866206"/>
            <a:ext cx="771820" cy="731520"/>
          </a:xfrm>
          <a:prstGeom prst="bentUpArrow">
            <a:avLst>
              <a:gd name="adj1" fmla="val 10849"/>
              <a:gd name="adj2" fmla="val 17335"/>
              <a:gd name="adj3" fmla="val 2146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ent-Up Arrow 7"/>
          <p:cNvSpPr/>
          <p:nvPr/>
        </p:nvSpPr>
        <p:spPr>
          <a:xfrm rot="16200000">
            <a:off x="6045372" y="4507367"/>
            <a:ext cx="469686" cy="625738"/>
          </a:xfrm>
          <a:prstGeom prst="bentUpArrow">
            <a:avLst>
              <a:gd name="adj1" fmla="val 15386"/>
              <a:gd name="adj2" fmla="val 17335"/>
              <a:gd name="adj3" fmla="val 25135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818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Five (Re)Design Principles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173480"/>
            <a:ext cx="8201891" cy="459001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REACH™</a:t>
            </a:r>
          </a:p>
          <a:p>
            <a:pPr marL="0" lvl="0" indent="0">
              <a:buNone/>
            </a:pPr>
            <a:r>
              <a:rPr lang="en-US" sz="4000" dirty="0">
                <a:solidFill>
                  <a:srgbClr val="C00000"/>
                </a:solidFill>
              </a:rPr>
              <a:t>R</a:t>
            </a:r>
            <a:r>
              <a:rPr lang="en-US" dirty="0"/>
              <a:t>elevant – what matters most right now</a:t>
            </a:r>
          </a:p>
          <a:p>
            <a:pPr marL="0" lvl="0" indent="0">
              <a:buNone/>
            </a:pPr>
            <a:r>
              <a:rPr lang="en-US" sz="4000" dirty="0">
                <a:solidFill>
                  <a:srgbClr val="C00000"/>
                </a:solidFill>
              </a:rPr>
              <a:t>E</a:t>
            </a:r>
            <a:r>
              <a:rPr lang="en-US" dirty="0"/>
              <a:t>ngaging – not just listening, but sharing insights</a:t>
            </a:r>
          </a:p>
          <a:p>
            <a:pPr marL="0" lvl="0" indent="0">
              <a:buNone/>
            </a:pPr>
            <a:r>
              <a:rPr lang="en-US" sz="4000" dirty="0">
                <a:solidFill>
                  <a:srgbClr val="C00000"/>
                </a:solidFill>
              </a:rPr>
              <a:t>A</a:t>
            </a:r>
            <a:r>
              <a:rPr lang="en-US" dirty="0"/>
              <a:t>ctionable – doing something with the content</a:t>
            </a:r>
          </a:p>
          <a:p>
            <a:pPr marL="0" lvl="0" indent="0">
              <a:buNone/>
            </a:pPr>
            <a:r>
              <a:rPr lang="en-US" sz="4000" dirty="0">
                <a:solidFill>
                  <a:srgbClr val="C00000"/>
                </a:solidFill>
              </a:rPr>
              <a:t>C</a:t>
            </a:r>
            <a:r>
              <a:rPr lang="en-US" dirty="0"/>
              <a:t>lear – using plain language and visuals</a:t>
            </a:r>
          </a:p>
          <a:p>
            <a:pPr marL="0" lvl="0" indent="0">
              <a:buNone/>
            </a:pPr>
            <a:r>
              <a:rPr lang="en-US" sz="4000" dirty="0">
                <a:solidFill>
                  <a:srgbClr val="C00000"/>
                </a:solidFill>
              </a:rPr>
              <a:t>H</a:t>
            </a:r>
            <a:r>
              <a:rPr lang="en-US" dirty="0"/>
              <a:t>olistic – addressing head, heart, and hands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4A442E-943A-DB46-AD77-581BA72A2B31}"/>
              </a:ext>
            </a:extLst>
          </p:cNvPr>
          <p:cNvSpPr txBox="1"/>
          <p:nvPr/>
        </p:nvSpPr>
        <p:spPr>
          <a:xfrm>
            <a:off x="5015345" y="5763491"/>
            <a:ext cx="36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www.globallearningpartners.com</a:t>
            </a:r>
          </a:p>
        </p:txBody>
      </p:sp>
    </p:spTree>
    <p:extLst>
      <p:ext uri="{BB962C8B-B14F-4D97-AF65-F5344CB8AC3E}">
        <p14:creationId xmlns:p14="http://schemas.microsoft.com/office/powerpoint/2010/main" val="822671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Four Key Facilitation Skills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Listen</a:t>
            </a:r>
          </a:p>
          <a:p>
            <a:pPr>
              <a:buSzPct val="114999"/>
            </a:pPr>
            <a:endParaRPr lang="en-US" dirty="0"/>
          </a:p>
          <a:p>
            <a:pPr>
              <a:buSzPct val="114999"/>
            </a:pPr>
            <a:r>
              <a:rPr lang="en-US" dirty="0"/>
              <a:t>Wait</a:t>
            </a:r>
          </a:p>
          <a:p>
            <a:pPr>
              <a:buSzPct val="114999"/>
            </a:pPr>
            <a:endParaRPr lang="en-US" dirty="0"/>
          </a:p>
          <a:p>
            <a:r>
              <a:rPr lang="en-US" dirty="0"/>
              <a:t>Affirm</a:t>
            </a:r>
          </a:p>
          <a:p>
            <a:pPr>
              <a:buSzPct val="114999"/>
            </a:pPr>
            <a:endParaRPr lang="en-US" dirty="0"/>
          </a:p>
          <a:p>
            <a:r>
              <a:rPr lang="en-US" dirty="0"/>
              <a:t>Show sincere curiosity</a:t>
            </a:r>
          </a:p>
        </p:txBody>
      </p:sp>
    </p:spTree>
    <p:extLst>
      <p:ext uri="{BB962C8B-B14F-4D97-AF65-F5344CB8AC3E}">
        <p14:creationId xmlns:p14="http://schemas.microsoft.com/office/powerpoint/2010/main" val="3265046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20" y="145429"/>
            <a:ext cx="8674812" cy="835128"/>
          </a:xfrm>
        </p:spPr>
        <p:txBody>
          <a:bodyPr>
            <a:normAutofit fontScale="90000"/>
          </a:bodyPr>
          <a:lstStyle/>
          <a:p>
            <a:r>
              <a:rPr lang="en-US" dirty="0"/>
              <a:t>Practical Suggestions for </a:t>
            </a:r>
            <a:br>
              <a:rPr lang="en-US" dirty="0"/>
            </a:br>
            <a:r>
              <a:rPr lang="en-US" dirty="0"/>
              <a:t>Orientation Facilitators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b="0" dirty="0"/>
              <a:t>Assume a </a:t>
            </a:r>
            <a:r>
              <a:rPr lang="en-US" dirty="0"/>
              <a:t>listening </a:t>
            </a:r>
            <a:r>
              <a:rPr lang="en-US" b="0" dirty="0"/>
              <a:t>posture</a:t>
            </a:r>
          </a:p>
          <a:p>
            <a:endParaRPr lang="en-US" b="0" dirty="0"/>
          </a:p>
          <a:p>
            <a:r>
              <a:rPr lang="en-US" b="0" dirty="0"/>
              <a:t>Make it a </a:t>
            </a:r>
            <a:r>
              <a:rPr lang="en-US" dirty="0"/>
              <a:t>conversation</a:t>
            </a:r>
            <a:r>
              <a:rPr lang="en-US" b="0" dirty="0"/>
              <a:t> among equals</a:t>
            </a:r>
          </a:p>
          <a:p>
            <a:endParaRPr lang="en-US" b="0" dirty="0"/>
          </a:p>
          <a:p>
            <a:r>
              <a:rPr lang="en-US" b="0" dirty="0"/>
              <a:t>Teach with </a:t>
            </a:r>
            <a:r>
              <a:rPr lang="en-US" dirty="0"/>
              <a:t>confidence and credibility</a:t>
            </a:r>
          </a:p>
          <a:p>
            <a:endParaRPr lang="en-US" dirty="0"/>
          </a:p>
          <a:p>
            <a:r>
              <a:rPr lang="en-US" b="0" dirty="0"/>
              <a:t>Ask </a:t>
            </a:r>
            <a:r>
              <a:rPr lang="en-US" dirty="0"/>
              <a:t>open questions</a:t>
            </a:r>
          </a:p>
          <a:p>
            <a:endParaRPr lang="en-US" dirty="0"/>
          </a:p>
          <a:p>
            <a:r>
              <a:rPr lang="en-US" b="0" dirty="0"/>
              <a:t>Refer back frequently to </a:t>
            </a:r>
            <a:r>
              <a:rPr lang="en-US" dirty="0"/>
              <a:t>clients’ comments and stories</a:t>
            </a:r>
          </a:p>
        </p:txBody>
      </p:sp>
    </p:spTree>
    <p:extLst>
      <p:ext uri="{BB962C8B-B14F-4D97-AF65-F5344CB8AC3E}">
        <p14:creationId xmlns:p14="http://schemas.microsoft.com/office/powerpoint/2010/main" val="3896855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20" y="145429"/>
            <a:ext cx="8674812" cy="648223"/>
          </a:xfrm>
        </p:spPr>
        <p:txBody>
          <a:bodyPr>
            <a:normAutofit fontScale="90000"/>
          </a:bodyPr>
          <a:lstStyle/>
          <a:p>
            <a:r>
              <a:rPr lang="en-US" dirty="0"/>
              <a:t>Practical Suggestions for </a:t>
            </a:r>
            <a:br>
              <a:rPr lang="en-US" dirty="0"/>
            </a:br>
            <a:r>
              <a:rPr lang="en-US" dirty="0"/>
              <a:t>Written and Visual Materials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Use plain language</a:t>
            </a:r>
          </a:p>
          <a:p>
            <a:pPr>
              <a:buSzPct val="114999"/>
            </a:pPr>
            <a:endParaRPr lang="en-US" dirty="0"/>
          </a:p>
          <a:p>
            <a:r>
              <a:rPr lang="en-US" dirty="0"/>
              <a:t>Use images and words to convey information</a:t>
            </a:r>
          </a:p>
          <a:p>
            <a:pPr>
              <a:buSzPct val="114999"/>
            </a:pPr>
            <a:endParaRPr lang="en-US" dirty="0"/>
          </a:p>
          <a:p>
            <a:r>
              <a:rPr lang="en-US" dirty="0"/>
              <a:t>If using PowerPoint, use slides to pose questions and reflections</a:t>
            </a:r>
          </a:p>
          <a:p>
            <a:pPr>
              <a:buSzPct val="114999"/>
            </a:pPr>
            <a:endParaRPr lang="en-US" dirty="0"/>
          </a:p>
          <a:p>
            <a:r>
              <a:rPr lang="en-US" dirty="0"/>
              <a:t>Create simple handouts</a:t>
            </a:r>
          </a:p>
        </p:txBody>
      </p:sp>
    </p:spTree>
    <p:extLst>
      <p:ext uri="{BB962C8B-B14F-4D97-AF65-F5344CB8AC3E}">
        <p14:creationId xmlns:p14="http://schemas.microsoft.com/office/powerpoint/2010/main" val="126016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85800" y="46300"/>
            <a:ext cx="7772400" cy="716070"/>
          </a:xfrm>
        </p:spPr>
        <p:txBody>
          <a:bodyPr/>
          <a:lstStyle/>
          <a:p>
            <a:r>
              <a:rPr lang="en-US" dirty="0"/>
              <a:t>Part 2: Reflection 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62CE29-9B20-0B49-8F04-054590E90C2F}"/>
              </a:ext>
            </a:extLst>
          </p:cNvPr>
          <p:cNvSpPr txBox="1"/>
          <p:nvPr/>
        </p:nvSpPr>
        <p:spPr>
          <a:xfrm>
            <a:off x="526473" y="2064325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Review the Eight Tips for Orientation (Re)design. </a:t>
            </a:r>
          </a:p>
          <a:p>
            <a:endParaRPr lang="en-US" sz="2000" dirty="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Which ONE TIP feels most important for you and your team?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What other tips might you add?</a:t>
            </a:r>
          </a:p>
          <a:p>
            <a:r>
              <a:rPr lang="en-US" sz="2000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  <a:p>
            <a:endParaRPr lang="en-US" sz="2000" dirty="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Take a moment to reflect and/or exchange with your colleagues. </a:t>
            </a:r>
          </a:p>
          <a:p>
            <a:r>
              <a:rPr lang="en-US" sz="2000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Type other tips in the Q&amp;A widget. </a:t>
            </a:r>
          </a:p>
        </p:txBody>
      </p:sp>
    </p:spTree>
    <p:extLst>
      <p:ext uri="{BB962C8B-B14F-4D97-AF65-F5344CB8AC3E}">
        <p14:creationId xmlns:p14="http://schemas.microsoft.com/office/powerpoint/2010/main" val="1974952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3: Example of a Reimagined Orientation</a:t>
            </a:r>
          </a:p>
        </p:txBody>
      </p:sp>
    </p:spTree>
    <p:extLst>
      <p:ext uri="{BB962C8B-B14F-4D97-AF65-F5344CB8AC3E}">
        <p14:creationId xmlns:p14="http://schemas.microsoft.com/office/powerpoint/2010/main" val="2577583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987" y="1806714"/>
            <a:ext cx="7067975" cy="2699134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CalWORKs 2.0 Orientation: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4400" dirty="0"/>
              <a:t>Helping You Find and Realize Your Hopes and Dreams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2139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 to Orientation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7672684"/>
              </p:ext>
            </p:extLst>
          </p:nvPr>
        </p:nvGraphicFramePr>
        <p:xfrm>
          <a:off x="957943" y="1360714"/>
          <a:ext cx="6883936" cy="3910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88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20" y="51907"/>
            <a:ext cx="8674812" cy="84344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Looking to the Future: </a:t>
            </a:r>
            <a:br>
              <a:rPr lang="en-US" sz="3200" dirty="0"/>
            </a:br>
            <a:r>
              <a:rPr lang="en-US" sz="3200" dirty="0"/>
              <a:t>Exploring Your Hopes and Dreams</a:t>
            </a:r>
          </a:p>
        </p:txBody>
      </p:sp>
      <p:pic>
        <p:nvPicPr>
          <p:cNvPr id="4" name="Content Placeholder 3" descr="Children, Silhouette, Cheers, Forward">
            <a:extLst>
              <a:ext uri="{FF2B5EF4-FFF2-40B4-BE49-F238E27FC236}">
                <a16:creationId xmlns="" xmlns:a16="http://schemas.microsoft.com/office/drawing/2014/main" id="{8C1BE474-1E7C-DC4F-99B5-F26E9E81B57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039" y="1963953"/>
            <a:ext cx="3653487" cy="34462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724401" y="2558143"/>
            <a:ext cx="3822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i="1" dirty="0">
                <a:solidFill>
                  <a:schemeClr val="tx2"/>
                </a:solidFill>
              </a:rPr>
              <a:t>What do you want MOST in life?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b="1" i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i="1" dirty="0">
                <a:solidFill>
                  <a:schemeClr val="tx2"/>
                </a:solidFill>
              </a:rPr>
              <a:t>When you picture yourself there, what do you see?</a:t>
            </a:r>
          </a:p>
        </p:txBody>
      </p:sp>
    </p:spTree>
    <p:extLst>
      <p:ext uri="{BB962C8B-B14F-4D97-AF65-F5344CB8AC3E}">
        <p14:creationId xmlns:p14="http://schemas.microsoft.com/office/powerpoint/2010/main" val="15660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20" y="320677"/>
            <a:ext cx="8674812" cy="574673"/>
          </a:xfrm>
        </p:spPr>
        <p:txBody>
          <a:bodyPr>
            <a:normAutofit/>
          </a:bodyPr>
          <a:lstStyle/>
          <a:p>
            <a:r>
              <a:rPr lang="en-US" sz="3200" dirty="0"/>
              <a:t>What CalWORKs Can Do For You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837446" y="1596263"/>
            <a:ext cx="3794925" cy="414050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2400" b="1" dirty="0">
                <a:solidFill>
                  <a:schemeClr val="tx2"/>
                </a:solidFill>
              </a:rPr>
              <a:t>Key features of CalWORKs:</a:t>
            </a:r>
          </a:p>
          <a:p>
            <a:r>
              <a:rPr lang="en-US" sz="1800" b="1" dirty="0">
                <a:solidFill>
                  <a:srgbClr val="C00000"/>
                </a:solidFill>
              </a:rPr>
              <a:t>Flexible: </a:t>
            </a:r>
            <a:r>
              <a:rPr lang="en-US" sz="1800" b="1" dirty="0">
                <a:solidFill>
                  <a:schemeClr val="tx2"/>
                </a:solidFill>
              </a:rPr>
              <a:t>Multiple paths that can change over time </a:t>
            </a:r>
          </a:p>
          <a:p>
            <a:endParaRPr lang="en-US" sz="1800" b="1" dirty="0">
              <a:solidFill>
                <a:schemeClr val="tx2"/>
              </a:solidFill>
            </a:endParaRPr>
          </a:p>
          <a:p>
            <a:r>
              <a:rPr lang="en-US" sz="1800" b="1" dirty="0">
                <a:solidFill>
                  <a:srgbClr val="C00000"/>
                </a:solidFill>
              </a:rPr>
              <a:t>Supportive: </a:t>
            </a:r>
            <a:r>
              <a:rPr lang="en-US" sz="1800" b="1" dirty="0">
                <a:solidFill>
                  <a:schemeClr val="tx2"/>
                </a:solidFill>
              </a:rPr>
              <a:t>We offer services to help you succeed on your path</a:t>
            </a:r>
          </a:p>
          <a:p>
            <a:endParaRPr lang="en-US" sz="1800" b="1" dirty="0">
              <a:solidFill>
                <a:schemeClr val="tx2"/>
              </a:solidFill>
            </a:endParaRPr>
          </a:p>
          <a:p>
            <a:r>
              <a:rPr lang="en-US" sz="1800" b="1" dirty="0">
                <a:solidFill>
                  <a:srgbClr val="C00000"/>
                </a:solidFill>
              </a:rPr>
              <a:t>Time limited: </a:t>
            </a:r>
            <a:r>
              <a:rPr lang="en-US" sz="1800" b="1" dirty="0">
                <a:solidFill>
                  <a:schemeClr val="tx2"/>
                </a:solidFill>
              </a:rPr>
              <a:t>There are constraints; want to make the most of your time with us</a:t>
            </a:r>
          </a:p>
          <a:p>
            <a:endParaRPr lang="en-US" sz="4000" dirty="0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F3E8466-213E-3C40-A589-FECD08896E6C}"/>
              </a:ext>
            </a:extLst>
          </p:cNvPr>
          <p:cNvGrpSpPr/>
          <p:nvPr/>
        </p:nvGrpSpPr>
        <p:grpSpPr>
          <a:xfrm>
            <a:off x="1171150" y="1390953"/>
            <a:ext cx="3398376" cy="3493922"/>
            <a:chOff x="0" y="236032"/>
            <a:chExt cx="4823460" cy="5152041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42DDEC9D-6CA4-3D48-B899-A1C7853DC756}"/>
                </a:ext>
              </a:extLst>
            </p:cNvPr>
            <p:cNvGrpSpPr/>
            <p:nvPr/>
          </p:nvGrpSpPr>
          <p:grpSpPr>
            <a:xfrm>
              <a:off x="18854" y="236032"/>
              <a:ext cx="4794564" cy="4289167"/>
              <a:chOff x="0" y="203071"/>
              <a:chExt cx="4062952" cy="369019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="" xmlns:a16="http://schemas.microsoft.com/office/drawing/2014/main" id="{CCAC1155-4746-9F43-9BC1-713D55F4700C}"/>
                  </a:ext>
                </a:extLst>
              </p:cNvPr>
              <p:cNvGrpSpPr/>
              <p:nvPr/>
            </p:nvGrpSpPr>
            <p:grpSpPr>
              <a:xfrm>
                <a:off x="0" y="203071"/>
                <a:ext cx="4062896" cy="2342167"/>
                <a:chOff x="0" y="203071"/>
                <a:chExt cx="4062896" cy="2342167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="" xmlns:a16="http://schemas.microsoft.com/office/drawing/2014/main" id="{A7CDF7B7-363B-8C4D-9ED1-C6CE2CFE24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7217" y="203071"/>
                  <a:ext cx="1404332" cy="1404331"/>
                </a:xfrm>
                <a:prstGeom prst="rect">
                  <a:avLst/>
                </a:prstGeom>
              </p:spPr>
            </p:pic>
            <p:sp>
              <p:nvSpPr>
                <p:cNvPr id="15" name="Down Arrow Callout 14">
                  <a:extLst>
                    <a:ext uri="{FF2B5EF4-FFF2-40B4-BE49-F238E27FC236}">
                      <a16:creationId xmlns="" xmlns:a16="http://schemas.microsoft.com/office/drawing/2014/main" id="{BB77CB22-FCA6-A041-BFF7-BE7987104CEF}"/>
                    </a:ext>
                  </a:extLst>
                </p:cNvPr>
                <p:cNvSpPr/>
                <p:nvPr/>
              </p:nvSpPr>
              <p:spPr>
                <a:xfrm>
                  <a:off x="904973" y="1611984"/>
                  <a:ext cx="2262433" cy="461913"/>
                </a:xfrm>
                <a:prstGeom prst="downArrowCallout">
                  <a:avLst/>
                </a:prstGeom>
                <a:solidFill>
                  <a:srgbClr val="C1322B"/>
                </a:solidFill>
                <a:ln>
                  <a:solidFill>
                    <a:srgbClr val="C132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900" b="1" dirty="0">
                      <a:solidFill>
                        <a:prstClr val="white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CalWORKs Paths to Work</a:t>
                  </a:r>
                  <a:endParaRPr lang="en-US" sz="900" dirty="0">
                    <a:solidFill>
                      <a:prstClr val="white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="" xmlns:a16="http://schemas.microsoft.com/office/drawing/2014/main" id="{B6B4C9F4-DC2D-AD49-ABD0-F79B443E8886}"/>
                    </a:ext>
                  </a:extLst>
                </p:cNvPr>
                <p:cNvSpPr/>
                <p:nvPr/>
              </p:nvSpPr>
              <p:spPr>
                <a:xfrm>
                  <a:off x="0" y="2007764"/>
                  <a:ext cx="1008380" cy="526847"/>
                </a:xfrm>
                <a:prstGeom prst="rect">
                  <a:avLst/>
                </a:prstGeom>
                <a:solidFill>
                  <a:srgbClr val="4B81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900" dirty="0">
                      <a:solidFill>
                        <a:prstClr val="white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Employment</a:t>
                  </a:r>
                  <a:endParaRPr lang="en-US" sz="900" dirty="0">
                    <a:solidFill>
                      <a:prstClr val="white"/>
                    </a:solidFill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="" xmlns:a16="http://schemas.microsoft.com/office/drawing/2014/main" id="{222CD4B6-88C2-9644-A21C-849161F07082}"/>
                    </a:ext>
                  </a:extLst>
                </p:cNvPr>
                <p:cNvSpPr/>
                <p:nvPr/>
              </p:nvSpPr>
              <p:spPr>
                <a:xfrm>
                  <a:off x="1084082" y="2007764"/>
                  <a:ext cx="914400" cy="526749"/>
                </a:xfrm>
                <a:prstGeom prst="rect">
                  <a:avLst/>
                </a:prstGeom>
                <a:solidFill>
                  <a:srgbClr val="4B81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900" dirty="0">
                      <a:solidFill>
                        <a:prstClr val="white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Education /Training</a:t>
                  </a:r>
                  <a:endParaRPr lang="en-US" sz="900" dirty="0">
                    <a:solidFill>
                      <a:prstClr val="white"/>
                    </a:solidFill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="" xmlns:a16="http://schemas.microsoft.com/office/drawing/2014/main" id="{220DB6A5-6ED8-1D41-B34C-14BAA673A6DB}"/>
                    </a:ext>
                  </a:extLst>
                </p:cNvPr>
                <p:cNvSpPr/>
                <p:nvPr/>
              </p:nvSpPr>
              <p:spPr>
                <a:xfrm>
                  <a:off x="2073897" y="2007764"/>
                  <a:ext cx="914400" cy="526847"/>
                </a:xfrm>
                <a:prstGeom prst="rect">
                  <a:avLst/>
                </a:prstGeom>
                <a:solidFill>
                  <a:srgbClr val="4B81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900" dirty="0">
                      <a:solidFill>
                        <a:prstClr val="white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Work Experience</a:t>
                  </a:r>
                  <a:endParaRPr lang="en-US" sz="900" dirty="0">
                    <a:solidFill>
                      <a:prstClr val="white"/>
                    </a:solidFill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="" xmlns:a16="http://schemas.microsoft.com/office/drawing/2014/main" id="{2334DAC5-39B4-124A-98CF-0013A86BF67B}"/>
                    </a:ext>
                  </a:extLst>
                </p:cNvPr>
                <p:cNvSpPr/>
                <p:nvPr/>
              </p:nvSpPr>
              <p:spPr>
                <a:xfrm>
                  <a:off x="3044991" y="2007764"/>
                  <a:ext cx="1017905" cy="537474"/>
                </a:xfrm>
                <a:prstGeom prst="rect">
                  <a:avLst/>
                </a:prstGeom>
                <a:solidFill>
                  <a:srgbClr val="4B81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900" dirty="0">
                      <a:solidFill>
                        <a:prstClr val="white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Family Support Services</a:t>
                  </a:r>
                  <a:endParaRPr lang="en-US" sz="900" dirty="0">
                    <a:solidFill>
                      <a:prstClr val="white"/>
                    </a:solidFill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" name="Text Box 47">
                <a:extLst>
                  <a:ext uri="{FF2B5EF4-FFF2-40B4-BE49-F238E27FC236}">
                    <a16:creationId xmlns="" xmlns:a16="http://schemas.microsoft.com/office/drawing/2014/main" id="{2B3C688A-7831-4B4F-8212-2C8211F8AD72}"/>
                  </a:ext>
                </a:extLst>
              </p:cNvPr>
              <p:cNvSpPr txBox="1"/>
              <p:nvPr/>
            </p:nvSpPr>
            <p:spPr>
              <a:xfrm>
                <a:off x="0" y="2535810"/>
                <a:ext cx="999241" cy="1338606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srgbClr val="C1322B"/>
                </a:solidFill>
              </a:ln>
            </p:spPr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00" dirty="0">
                    <a:solidFill>
                      <a:prstClr val="black"/>
                    </a:solidFill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1" name="Text Box 48">
                <a:extLst>
                  <a:ext uri="{FF2B5EF4-FFF2-40B4-BE49-F238E27FC236}">
                    <a16:creationId xmlns="" xmlns:a16="http://schemas.microsoft.com/office/drawing/2014/main" id="{33FED328-71B0-2F47-9FDF-60EAE1FEAD67}"/>
                  </a:ext>
                </a:extLst>
              </p:cNvPr>
              <p:cNvSpPr txBox="1"/>
              <p:nvPr/>
            </p:nvSpPr>
            <p:spPr>
              <a:xfrm>
                <a:off x="1084082" y="2535810"/>
                <a:ext cx="904973" cy="1338606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srgbClr val="C1322B"/>
                </a:solidFill>
              </a:ln>
            </p:spPr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00" dirty="0">
                    <a:solidFill>
                      <a:prstClr val="black"/>
                    </a:solidFill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2" name="Text Box 49">
                <a:extLst>
                  <a:ext uri="{FF2B5EF4-FFF2-40B4-BE49-F238E27FC236}">
                    <a16:creationId xmlns="" xmlns:a16="http://schemas.microsoft.com/office/drawing/2014/main" id="{35DEEB64-65EB-5A40-8932-77029CAF4A39}"/>
                  </a:ext>
                </a:extLst>
              </p:cNvPr>
              <p:cNvSpPr txBox="1"/>
              <p:nvPr/>
            </p:nvSpPr>
            <p:spPr>
              <a:xfrm>
                <a:off x="3063711" y="2554664"/>
                <a:ext cx="999241" cy="1338606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srgbClr val="C1322B"/>
                </a:solidFill>
              </a:ln>
            </p:spPr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00" dirty="0">
                    <a:solidFill>
                      <a:prstClr val="black"/>
                    </a:solidFill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3" name="Text Box 50">
                <a:extLst>
                  <a:ext uri="{FF2B5EF4-FFF2-40B4-BE49-F238E27FC236}">
                    <a16:creationId xmlns="" xmlns:a16="http://schemas.microsoft.com/office/drawing/2014/main" id="{FB4BA77C-9685-154A-A098-D7D49E1BF42C}"/>
                  </a:ext>
                </a:extLst>
              </p:cNvPr>
              <p:cNvSpPr txBox="1"/>
              <p:nvPr/>
            </p:nvSpPr>
            <p:spPr>
              <a:xfrm>
                <a:off x="2073897" y="2545237"/>
                <a:ext cx="904875" cy="1338580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srgbClr val="C1322B"/>
                </a:solidFill>
              </a:ln>
            </p:spPr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00" dirty="0">
                    <a:solidFill>
                      <a:prstClr val="black"/>
                    </a:solidFill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p:grpSp>
        <p:sp>
          <p:nvSpPr>
            <p:cNvPr id="8" name="Up Arrow Callout 7">
              <a:extLst>
                <a:ext uri="{FF2B5EF4-FFF2-40B4-BE49-F238E27FC236}">
                  <a16:creationId xmlns="" xmlns:a16="http://schemas.microsoft.com/office/drawing/2014/main" id="{920CE10A-913F-5149-A240-85C8419514A3}"/>
                </a:ext>
              </a:extLst>
            </p:cNvPr>
            <p:cNvSpPr/>
            <p:nvPr/>
          </p:nvSpPr>
          <p:spPr>
            <a:xfrm>
              <a:off x="0" y="4562573"/>
              <a:ext cx="4823460" cy="825500"/>
            </a:xfrm>
            <a:prstGeom prst="upArrowCallout">
              <a:avLst/>
            </a:prstGeom>
            <a:solidFill>
              <a:srgbClr val="0033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Support Services (child care, transportation, housing assistance, work supports, etc.)</a:t>
              </a:r>
              <a:endParaRPr lang="en-US" sz="900" dirty="0">
                <a:solidFill>
                  <a:prstClr val="white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45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Materials and Recording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57200" y="1173480"/>
            <a:ext cx="8229599" cy="24318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rgbClr val="10335A"/>
              </a:buClr>
              <a:buSzPct val="115000"/>
              <a:buFont typeface="Arial"/>
              <a:buChar char="•"/>
              <a:defRPr sz="2400" b="1" kern="1200">
                <a:solidFill>
                  <a:srgbClr val="10335A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10335A"/>
              </a:buClr>
              <a:buFont typeface="Arial"/>
              <a:buChar char="–"/>
              <a:defRPr sz="2000" b="1" kern="1200">
                <a:solidFill>
                  <a:srgbClr val="10335A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rgbClr val="10335A"/>
              </a:buClr>
              <a:buFont typeface="Arial"/>
              <a:buChar char="•"/>
              <a:defRPr sz="1800" kern="1200">
                <a:solidFill>
                  <a:srgbClr val="10335A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148"/>
              </a:buClr>
            </a:pPr>
            <a:r>
              <a:rPr lang="en-US" dirty="0"/>
              <a:t>The event recording will be available approximately 1 day after the webcast and can be accessed using the same audience link used for the live webcast. </a:t>
            </a:r>
          </a:p>
          <a:p>
            <a:pPr>
              <a:buClr>
                <a:srgbClr val="004148"/>
              </a:buClr>
            </a:pPr>
            <a:r>
              <a:rPr lang="en-US" dirty="0"/>
              <a:t>The recording will also be posted to the website.</a:t>
            </a:r>
          </a:p>
          <a:p>
            <a:r>
              <a:rPr lang="en-US" dirty="0"/>
              <a:t>To download the slide deck and materials for this presentation, click the “Resource List” widget at the bottom of your screen.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07" y="3503289"/>
            <a:ext cx="784300" cy="7843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431990" y="5142705"/>
            <a:ext cx="6280018" cy="887083"/>
            <a:chOff x="1293974" y="5142705"/>
            <a:chExt cx="6280018" cy="887083"/>
          </a:xfrm>
        </p:grpSpPr>
        <p:pic>
          <p:nvPicPr>
            <p:cNvPr id="18" name="Picture 17" descr="Widget backgroun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3974" y="5142705"/>
              <a:ext cx="6280018" cy="88708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3423" y="5333596"/>
              <a:ext cx="598963" cy="5989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1169" y="5345628"/>
              <a:ext cx="624842" cy="62484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080" y="5343585"/>
              <a:ext cx="598963" cy="59896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029" y="5332914"/>
              <a:ext cx="590336" cy="59033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827" y="5341956"/>
              <a:ext cx="578328" cy="57832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5587" y="5346309"/>
              <a:ext cx="633468" cy="633468"/>
            </a:xfrm>
            <a:prstGeom prst="rect">
              <a:avLst/>
            </a:prstGeom>
          </p:spPr>
        </p:pic>
      </p:grpSp>
      <p:cxnSp>
        <p:nvCxnSpPr>
          <p:cNvPr id="25" name="Elbow Connector 24"/>
          <p:cNvCxnSpPr/>
          <p:nvPr/>
        </p:nvCxnSpPr>
        <p:spPr>
          <a:xfrm rot="16200000" flipH="1">
            <a:off x="5039347" y="4350595"/>
            <a:ext cx="924385" cy="659833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027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20" y="345537"/>
            <a:ext cx="8674812" cy="546765"/>
          </a:xfrm>
        </p:spPr>
        <p:txBody>
          <a:bodyPr>
            <a:normAutofit/>
          </a:bodyPr>
          <a:lstStyle/>
          <a:p>
            <a:r>
              <a:rPr lang="en-US" sz="3200" dirty="0"/>
              <a:t>Getting to Know You</a:t>
            </a:r>
          </a:p>
        </p:txBody>
      </p:sp>
      <p:pic>
        <p:nvPicPr>
          <p:cNvPr id="20" name="Picture 2" descr="Silhouette of Person Sitting Beside Body of 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83" y="2019066"/>
            <a:ext cx="4020351" cy="26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3"/>
          <p:cNvSpPr txBox="1">
            <a:spLocks/>
          </p:cNvSpPr>
          <p:nvPr/>
        </p:nvSpPr>
        <p:spPr>
          <a:xfrm>
            <a:off x="5344076" y="2019066"/>
            <a:ext cx="2918150" cy="29671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i="1" dirty="0">
                <a:solidFill>
                  <a:schemeClr val="tx2"/>
                </a:solidFill>
              </a:rPr>
              <a:t>Thinking about your life right now:  </a:t>
            </a:r>
          </a:p>
          <a:p>
            <a:endParaRPr lang="en-US" sz="1600" b="1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What areas are going well?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What would you most like to be different</a:t>
            </a:r>
            <a:r>
              <a:rPr lang="en-US" sz="1600" b="1" dirty="0">
                <a:solidFill>
                  <a:schemeClr val="tx2"/>
                </a:solidFill>
              </a:rPr>
              <a:t>?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04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20" y="339541"/>
            <a:ext cx="8674812" cy="546765"/>
          </a:xfrm>
        </p:spPr>
        <p:txBody>
          <a:bodyPr>
            <a:normAutofit/>
          </a:bodyPr>
          <a:lstStyle/>
          <a:p>
            <a:r>
              <a:rPr lang="en-US" sz="3200" dirty="0"/>
              <a:t>The Path Forward: What’s Next?</a:t>
            </a:r>
          </a:p>
        </p:txBody>
      </p:sp>
      <p:pic>
        <p:nvPicPr>
          <p:cNvPr id="5" name="Picture 2" descr="https://png2.kisspng.com/show/202bb4170dd51a5821aa3432b548ca2d/L0KzQYm3VMA0N6d2fZH0aYP2gLBuTfFvcZ5mjNt4bj30hbb6lPlwdl5yeeR0LXPvecG0ggJ1NaJ6feV9aXBxg368gfM0aWJrTqYCMknpSHA4V8I6P2Q8TqMAMkK6R4G7UsIzQWI6RuJ3Zx==/kisspng-animation-question-mark-clip-art-questions-5ac3a1f64729f8.17297376152277042229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959" y="2159952"/>
            <a:ext cx="1915807" cy="320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B33E6BD-536F-EA46-8B97-EA30CD4D3922}"/>
              </a:ext>
            </a:extLst>
          </p:cNvPr>
          <p:cNvGrpSpPr/>
          <p:nvPr/>
        </p:nvGrpSpPr>
        <p:grpSpPr>
          <a:xfrm>
            <a:off x="1547251" y="1917194"/>
            <a:ext cx="3190177" cy="3628206"/>
            <a:chOff x="0" y="0"/>
            <a:chExt cx="2437476" cy="3346315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682E02A3-D21B-194A-A0EC-2B3BF45A73C0}"/>
                </a:ext>
              </a:extLst>
            </p:cNvPr>
            <p:cNvGrpSpPr/>
            <p:nvPr/>
          </p:nvGrpSpPr>
          <p:grpSpPr>
            <a:xfrm>
              <a:off x="0" y="0"/>
              <a:ext cx="2437476" cy="3346315"/>
              <a:chOff x="18567" y="0"/>
              <a:chExt cx="2969792" cy="4223208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id="{215CC509-F02A-F640-B580-C32B6C915EA3}"/>
                  </a:ext>
                </a:extLst>
              </p:cNvPr>
              <p:cNvCxnSpPr/>
              <p:nvPr/>
            </p:nvCxnSpPr>
            <p:spPr>
              <a:xfrm flipH="1">
                <a:off x="1319753" y="0"/>
                <a:ext cx="28280" cy="4223208"/>
              </a:xfrm>
              <a:prstGeom prst="line">
                <a:avLst/>
              </a:prstGeom>
              <a:ln w="76200">
                <a:solidFill>
                  <a:srgbClr val="26436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Pentagon 10">
                <a:extLst>
                  <a:ext uri="{FF2B5EF4-FFF2-40B4-BE49-F238E27FC236}">
                    <a16:creationId xmlns="" xmlns:a16="http://schemas.microsoft.com/office/drawing/2014/main" id="{93F47881-D6E2-7144-B99F-8AACA2BDEEC8}"/>
                  </a:ext>
                </a:extLst>
              </p:cNvPr>
              <p:cNvSpPr/>
              <p:nvPr/>
            </p:nvSpPr>
            <p:spPr>
              <a:xfrm>
                <a:off x="471341" y="756498"/>
                <a:ext cx="2516958" cy="474453"/>
              </a:xfrm>
              <a:prstGeom prst="homePlate">
                <a:avLst/>
              </a:prstGeom>
              <a:solidFill>
                <a:schemeClr val="bg1"/>
              </a:solidFill>
              <a:ln w="38100">
                <a:solidFill>
                  <a:srgbClr val="2643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Pentagon 11">
                <a:extLst>
                  <a:ext uri="{FF2B5EF4-FFF2-40B4-BE49-F238E27FC236}">
                    <a16:creationId xmlns="" xmlns:a16="http://schemas.microsoft.com/office/drawing/2014/main" id="{53E257D2-C46A-2E41-B57B-60C111399E71}"/>
                  </a:ext>
                </a:extLst>
              </p:cNvPr>
              <p:cNvSpPr/>
              <p:nvPr/>
            </p:nvSpPr>
            <p:spPr>
              <a:xfrm rot="21117254">
                <a:off x="471403" y="2188673"/>
                <a:ext cx="2516956" cy="441118"/>
              </a:xfrm>
              <a:prstGeom prst="homePlate">
                <a:avLst/>
              </a:prstGeom>
              <a:solidFill>
                <a:schemeClr val="bg1"/>
              </a:solidFill>
              <a:ln w="38100">
                <a:solidFill>
                  <a:srgbClr val="2643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Pentagon 12">
                <a:extLst>
                  <a:ext uri="{FF2B5EF4-FFF2-40B4-BE49-F238E27FC236}">
                    <a16:creationId xmlns="" xmlns:a16="http://schemas.microsoft.com/office/drawing/2014/main" id="{043FEAC8-ECB1-AE4A-825E-A147E10C2F0E}"/>
                  </a:ext>
                </a:extLst>
              </p:cNvPr>
              <p:cNvSpPr/>
              <p:nvPr/>
            </p:nvSpPr>
            <p:spPr>
              <a:xfrm rot="10800000">
                <a:off x="18567" y="1440854"/>
                <a:ext cx="2516959" cy="433414"/>
              </a:xfrm>
              <a:prstGeom prst="homePlate">
                <a:avLst/>
              </a:prstGeom>
              <a:solidFill>
                <a:schemeClr val="bg1"/>
              </a:solidFill>
              <a:ln w="38100">
                <a:solidFill>
                  <a:srgbClr val="2643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 Box 59">
                <a:extLst>
                  <a:ext uri="{FF2B5EF4-FFF2-40B4-BE49-F238E27FC236}">
                    <a16:creationId xmlns="" xmlns:a16="http://schemas.microsoft.com/office/drawing/2014/main" id="{574701B4-6DB4-FA4C-99B5-19E1FA766EB9}"/>
                  </a:ext>
                </a:extLst>
              </p:cNvPr>
              <p:cNvSpPr txBox="1"/>
              <p:nvPr/>
            </p:nvSpPr>
            <p:spPr>
              <a:xfrm>
                <a:off x="513568" y="805529"/>
                <a:ext cx="2139885" cy="407972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Family Support</a:t>
                </a:r>
                <a:endParaRPr lang="en-US" sz="1050" dirty="0">
                  <a:solidFill>
                    <a:prstClr val="black"/>
                  </a:solidFill>
                  <a:latin typeface="Garamond" panose="02020404030301010803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 Box 60">
                <a:extLst>
                  <a:ext uri="{FF2B5EF4-FFF2-40B4-BE49-F238E27FC236}">
                    <a16:creationId xmlns="" xmlns:a16="http://schemas.microsoft.com/office/drawing/2014/main" id="{8A916D9E-6BDC-624C-9625-54519A66836D}"/>
                  </a:ext>
                </a:extLst>
              </p:cNvPr>
              <p:cNvSpPr txBox="1"/>
              <p:nvPr/>
            </p:nvSpPr>
            <p:spPr>
              <a:xfrm>
                <a:off x="292055" y="1473420"/>
                <a:ext cx="2139885" cy="37710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Education/Training</a:t>
                </a:r>
                <a:endParaRPr lang="en-US" sz="1050" dirty="0">
                  <a:solidFill>
                    <a:prstClr val="black"/>
                  </a:solidFill>
                  <a:latin typeface="Garamond" panose="02020404030301010803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 Box 61">
                <a:extLst>
                  <a:ext uri="{FF2B5EF4-FFF2-40B4-BE49-F238E27FC236}">
                    <a16:creationId xmlns="" xmlns:a16="http://schemas.microsoft.com/office/drawing/2014/main" id="{2E880044-F0D3-3141-A9CB-C2DAC9C81309}"/>
                  </a:ext>
                </a:extLst>
              </p:cNvPr>
              <p:cNvSpPr txBox="1"/>
              <p:nvPr/>
            </p:nvSpPr>
            <p:spPr>
              <a:xfrm rot="21114741">
                <a:off x="563018" y="2251146"/>
                <a:ext cx="1940359" cy="36874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Exempt</a:t>
                </a:r>
                <a:endParaRPr lang="en-US" sz="1050" dirty="0">
                  <a:solidFill>
                    <a:prstClr val="black"/>
                  </a:solidFill>
                  <a:latin typeface="Garamond" panose="02020404030301010803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Pentagon 7">
              <a:extLst>
                <a:ext uri="{FF2B5EF4-FFF2-40B4-BE49-F238E27FC236}">
                  <a16:creationId xmlns="" xmlns:a16="http://schemas.microsoft.com/office/drawing/2014/main" id="{88CACEB1-0E38-D44B-9724-61EF70F381E4}"/>
                </a:ext>
              </a:extLst>
            </p:cNvPr>
            <p:cNvSpPr/>
            <p:nvPr/>
          </p:nvSpPr>
          <p:spPr>
            <a:xfrm rot="10800000">
              <a:off x="0" y="94268"/>
              <a:ext cx="2065800" cy="343421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rgbClr val="2643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9" name="Text Box 62">
              <a:extLst>
                <a:ext uri="{FF2B5EF4-FFF2-40B4-BE49-F238E27FC236}">
                  <a16:creationId xmlns="" xmlns:a16="http://schemas.microsoft.com/office/drawing/2014/main" id="{A423F201-C6F9-D148-9893-84453156E6F9}"/>
                </a:ext>
              </a:extLst>
            </p:cNvPr>
            <p:cNvSpPr txBox="1"/>
            <p:nvPr/>
          </p:nvSpPr>
          <p:spPr>
            <a:xfrm>
              <a:off x="188536" y="113121"/>
              <a:ext cx="1813560" cy="298801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Job Search Assistance</a:t>
              </a:r>
              <a:endParaRPr lang="en-US" sz="1050" dirty="0">
                <a:solidFill>
                  <a:prstClr val="black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3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20" y="372847"/>
            <a:ext cx="8674812" cy="54676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Mutual Obligations: We’re in This Together</a:t>
            </a:r>
          </a:p>
        </p:txBody>
      </p:sp>
      <p:pic>
        <p:nvPicPr>
          <p:cNvPr id="17" name="Content Placeholder 4">
            <a:extLst>
              <a:ext uri="{FF2B5EF4-FFF2-40B4-BE49-F238E27FC236}">
                <a16:creationId xmlns="" xmlns:a16="http://schemas.microsoft.com/office/drawing/2014/main" id="{60B77646-0D0D-944A-BF44-F1111C50F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822" y="3396365"/>
            <a:ext cx="2859383" cy="2859383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354003" y="1263178"/>
            <a:ext cx="7603454" cy="43756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i="1" dirty="0">
                <a:solidFill>
                  <a:schemeClr val="tx2"/>
                </a:solidFill>
              </a:rPr>
              <a:t>CalWORKs has rules that we’re here to help you meet:</a:t>
            </a:r>
          </a:p>
          <a:p>
            <a:pPr marL="0" indent="0">
              <a:buFont typeface="Arial"/>
              <a:buNone/>
            </a:pPr>
            <a:endParaRPr lang="en-US" sz="1800" b="1" i="1" dirty="0">
              <a:solidFill>
                <a:schemeClr val="tx2"/>
              </a:solidFill>
            </a:endParaRPr>
          </a:p>
          <a:p>
            <a:r>
              <a:rPr lang="en-US" sz="1800" b="1" dirty="0">
                <a:solidFill>
                  <a:schemeClr val="tx2"/>
                </a:solidFill>
              </a:rPr>
              <a:t>Follow through with appointments</a:t>
            </a:r>
          </a:p>
          <a:p>
            <a:r>
              <a:rPr lang="en-US" sz="1800" b="1" dirty="0">
                <a:solidFill>
                  <a:schemeClr val="tx2"/>
                </a:solidFill>
              </a:rPr>
              <a:t>Participate in and document your activities</a:t>
            </a:r>
          </a:p>
          <a:p>
            <a:r>
              <a:rPr lang="en-US" sz="1800" b="1" dirty="0">
                <a:solidFill>
                  <a:schemeClr val="tx2"/>
                </a:solidFill>
              </a:rPr>
              <a:t>48-month time limit (with more options in the first 24)</a:t>
            </a:r>
          </a:p>
          <a:p>
            <a:r>
              <a:rPr lang="en-US" sz="1800" b="1" dirty="0">
                <a:solidFill>
                  <a:schemeClr val="tx2"/>
                </a:solidFill>
              </a:rPr>
              <a:t>Communicate your needs </a:t>
            </a:r>
            <a:r>
              <a:rPr lang="en-US" sz="2000" dirty="0">
                <a:latin typeface="Arial Black" panose="020B0A04020102020204" pitchFamily="34" charset="0"/>
              </a:rPr>
              <a:t>–</a:t>
            </a:r>
            <a:r>
              <a:rPr lang="en-US" sz="1800" b="1" dirty="0">
                <a:solidFill>
                  <a:schemeClr val="tx2"/>
                </a:solidFill>
              </a:rPr>
              <a:t> if something isn’t working, tell us! </a:t>
            </a:r>
          </a:p>
          <a:p>
            <a:r>
              <a:rPr lang="en-US" sz="1800" b="1" dirty="0">
                <a:solidFill>
                  <a:schemeClr val="tx2"/>
                </a:solidFill>
              </a:rPr>
              <a:t>Consequences: You can lose assistance if you don’t meet the requirements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30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20" y="63063"/>
            <a:ext cx="8674812" cy="82593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Taking the First Step: Creating an </a:t>
            </a:r>
            <a:br>
              <a:rPr lang="en-US" sz="3200" dirty="0"/>
            </a:br>
            <a:r>
              <a:rPr lang="en-US" sz="3200" dirty="0"/>
              <a:t>Action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6B55C1B0-4178-384B-BA75-27A7871D4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625" y="2409061"/>
            <a:ext cx="2178698" cy="2178698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3929744" y="2188028"/>
            <a:ext cx="4738768" cy="326442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</a:rPr>
              <a:t>When and where you’ll need to go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How you’ll get there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How long it will take (and any costs)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Any documents you will need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Who will provide child care?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Reminders?</a:t>
            </a:r>
          </a:p>
          <a:p>
            <a:pPr marL="0" indent="0">
              <a:buFont typeface="Arial"/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274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20" y="326487"/>
            <a:ext cx="8674812" cy="546765"/>
          </a:xfrm>
        </p:spPr>
        <p:txBody>
          <a:bodyPr>
            <a:normAutofit/>
          </a:bodyPr>
          <a:lstStyle/>
          <a:p>
            <a:r>
              <a:rPr lang="en-US" sz="3200" dirty="0"/>
              <a:t>Good Luck!</a:t>
            </a:r>
          </a:p>
        </p:txBody>
      </p:sp>
      <p:pic>
        <p:nvPicPr>
          <p:cNvPr id="7" name="Picture 2" descr="thanks%20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44" y="2110540"/>
            <a:ext cx="3234928" cy="173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5019249" y="1998183"/>
            <a:ext cx="3609209" cy="36088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>
                <a:solidFill>
                  <a:schemeClr val="tx2"/>
                </a:solidFill>
              </a:rPr>
              <a:t>Thank you for your time and patience today. </a:t>
            </a:r>
          </a:p>
          <a:p>
            <a:pPr marL="0" indent="0" algn="ctr">
              <a:buFont typeface="Arial"/>
              <a:buNone/>
            </a:pPr>
            <a:endParaRPr lang="en-US" sz="2400" b="1" dirty="0">
              <a:solidFill>
                <a:schemeClr val="tx2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en-US" sz="2400" b="1" dirty="0">
                <a:solidFill>
                  <a:schemeClr val="tx2"/>
                </a:solidFill>
              </a:rPr>
              <a:t>We hope you are able to realize your hopes and dreams in CalWORKs!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4: Next Steps with Your Orientation (Re)Design</a:t>
            </a:r>
          </a:p>
        </p:txBody>
      </p:sp>
    </p:spTree>
    <p:extLst>
      <p:ext uri="{BB962C8B-B14F-4D97-AF65-F5344CB8AC3E}">
        <p14:creationId xmlns:p14="http://schemas.microsoft.com/office/powerpoint/2010/main" val="4247188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Steps for Getting Started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173480"/>
            <a:ext cx="8085825" cy="42999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Assess</a:t>
            </a:r>
            <a:r>
              <a:rPr lang="en-US" sz="2000" b="0" dirty="0"/>
              <a:t> your current orientation (What you like and what you'd like to most achieve in a redesign)</a:t>
            </a:r>
          </a:p>
          <a:p>
            <a:pPr marL="457200" indent="-457200">
              <a:buSzPct val="114999"/>
              <a:buAutoNum type="arabicPeriod"/>
            </a:pPr>
            <a:endParaRPr lang="en-US" sz="2000" b="0" dirty="0"/>
          </a:p>
          <a:p>
            <a:pPr marL="457200" indent="-457200">
              <a:buAutoNum type="arabicPeriod"/>
            </a:pPr>
            <a:r>
              <a:rPr lang="en-US" sz="2000" dirty="0"/>
              <a:t>Prioritize</a:t>
            </a:r>
            <a:r>
              <a:rPr lang="en-US" sz="2000" b="0" dirty="0"/>
              <a:t> content (What information must be conveyed and what can you cut from orientation?)</a:t>
            </a:r>
          </a:p>
          <a:p>
            <a:pPr marL="457200" indent="-457200">
              <a:buSzPct val="114999"/>
              <a:buAutoNum type="arabicPeriod"/>
            </a:pPr>
            <a:endParaRPr lang="en-US" sz="2000" b="0" dirty="0"/>
          </a:p>
          <a:p>
            <a:pPr marL="457200" indent="-457200">
              <a:buAutoNum type="arabicPeriod"/>
            </a:pPr>
            <a:r>
              <a:rPr lang="en-US" sz="2000" dirty="0"/>
              <a:t>Shape</a:t>
            </a:r>
            <a:r>
              <a:rPr lang="en-US" sz="2000" b="0" dirty="0"/>
              <a:t> your messages (How can you convey positive view of the program and focus on ways clients benefit from engagement?)</a:t>
            </a:r>
          </a:p>
          <a:p>
            <a:pPr marL="457200" indent="-457200">
              <a:buAutoNum type="arabicPeriod"/>
            </a:pPr>
            <a:endParaRPr lang="en-US" sz="2000" b="0" dirty="0"/>
          </a:p>
          <a:p>
            <a:pPr marL="457200" indent="-457200">
              <a:buSzPct val="114999"/>
              <a:buAutoNum type="arabicPeriod"/>
            </a:pPr>
            <a:r>
              <a:rPr lang="en-US" sz="2000" dirty="0"/>
              <a:t>Design</a:t>
            </a:r>
            <a:r>
              <a:rPr lang="en-US" sz="2000" b="0" dirty="0"/>
              <a:t> for action (What will participants do or accomplish during the orientation to set them up for success?)</a:t>
            </a:r>
          </a:p>
        </p:txBody>
      </p:sp>
    </p:spTree>
    <p:extLst>
      <p:ext uri="{BB962C8B-B14F-4D97-AF65-F5344CB8AC3E}">
        <p14:creationId xmlns:p14="http://schemas.microsoft.com/office/powerpoint/2010/main" val="1307391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Moving Toward 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Knowledge</a:t>
            </a:r>
            <a:r>
              <a:rPr lang="en-US" dirty="0">
                <a:latin typeface="Arial Black" panose="020B0A04020102020204" pitchFamily="34" charset="0"/>
              </a:rPr>
              <a:t>–</a:t>
            </a:r>
            <a:r>
              <a:rPr lang="en-US" dirty="0"/>
              <a:t>Intention</a:t>
            </a:r>
            <a:r>
              <a:rPr lang="en-US" dirty="0">
                <a:latin typeface="Arial Black" panose="020B0A04020102020204" pitchFamily="34" charset="0"/>
              </a:rPr>
              <a:t>–</a:t>
            </a:r>
            <a:r>
              <a:rPr lang="en-US" dirty="0"/>
              <a:t>Action</a:t>
            </a:r>
          </a:p>
          <a:p>
            <a:r>
              <a:rPr lang="en-US" dirty="0"/>
              <a:t>Participants understand the services and opportunities available to them through CalWORKs (Knowledge) </a:t>
            </a:r>
          </a:p>
          <a:p>
            <a:r>
              <a:rPr lang="en-US" dirty="0"/>
              <a:t>Participants decide they want to participate in CalWORKs (Intention) </a:t>
            </a:r>
          </a:p>
          <a:p>
            <a:r>
              <a:rPr lang="en-US" dirty="0"/>
              <a:t>Participants attend their next appointment (Action)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39446" y="4556137"/>
            <a:ext cx="5365752" cy="1155700"/>
            <a:chOff x="0" y="0"/>
            <a:chExt cx="4477732" cy="14477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30935" cy="113093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959" y="56561"/>
              <a:ext cx="1154430" cy="11544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759" y="169682"/>
              <a:ext cx="866775" cy="866775"/>
            </a:xfrm>
            <a:prstGeom prst="rect">
              <a:avLst/>
            </a:prstGeom>
          </p:spPr>
        </p:pic>
        <p:sp>
          <p:nvSpPr>
            <p:cNvPr id="8" name="Text Box 15"/>
            <p:cNvSpPr txBox="1"/>
            <p:nvPr/>
          </p:nvSpPr>
          <p:spPr>
            <a:xfrm>
              <a:off x="122548" y="1083757"/>
              <a:ext cx="4355184" cy="363958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KNOWLEDGE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            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INTENTION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	                 </a:t>
              </a:r>
              <a:r>
                <a:rPr lang="en-US" sz="14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ACTION</a:t>
              </a:r>
              <a:endParaRPr lang="en-US" sz="1200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168924" y="688157"/>
              <a:ext cx="414779" cy="197962"/>
            </a:xfrm>
            <a:prstGeom prst="rightArrow">
              <a:avLst/>
            </a:prstGeom>
            <a:solidFill>
              <a:srgbClr val="26436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2969443" y="697583"/>
              <a:ext cx="414779" cy="197962"/>
            </a:xfrm>
            <a:prstGeom prst="rightArrow">
              <a:avLst/>
            </a:prstGeom>
            <a:solidFill>
              <a:srgbClr val="26436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90232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47004" y="120428"/>
            <a:ext cx="7772400" cy="866541"/>
          </a:xfrm>
        </p:spPr>
        <p:txBody>
          <a:bodyPr/>
          <a:lstStyle/>
          <a:p>
            <a:r>
              <a:rPr lang="en-US" dirty="0"/>
              <a:t>Final Reflection 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62CE29-9B20-0B49-8F04-054590E90C2F}"/>
              </a:ext>
            </a:extLst>
          </p:cNvPr>
          <p:cNvSpPr txBox="1"/>
          <p:nvPr/>
        </p:nvSpPr>
        <p:spPr>
          <a:xfrm>
            <a:off x="457200" y="1381419"/>
            <a:ext cx="822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What is a NEXT STEP you want to take based on this webinar? With whom and when might you take that step? </a:t>
            </a:r>
          </a:p>
          <a:p>
            <a:r>
              <a:rPr lang="en-US" sz="2400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  <a:p>
            <a:r>
              <a:rPr lang="en-US" sz="2400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Take a moment to reflect and/or exchange with your colleagues. </a:t>
            </a:r>
          </a:p>
          <a:p>
            <a:endParaRPr lang="en-US" sz="2400" dirty="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r>
              <a:rPr lang="en-US" sz="2400" b="1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Schedule your next step now</a:t>
            </a:r>
            <a:r>
              <a:rPr lang="en-US" sz="2400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.</a:t>
            </a:r>
          </a:p>
          <a:p>
            <a:endParaRPr lang="en-US" sz="2400" dirty="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Type your final thoughts or questions regarding this webinar in the Q&amp;A widget. </a:t>
            </a:r>
          </a:p>
        </p:txBody>
      </p:sp>
    </p:spTree>
    <p:extLst>
      <p:ext uri="{BB962C8B-B14F-4D97-AF65-F5344CB8AC3E}">
        <p14:creationId xmlns:p14="http://schemas.microsoft.com/office/powerpoint/2010/main" val="3465914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 with Any Questions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120" y="1032933"/>
            <a:ext cx="86748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/>
                </a:solidFill>
                <a:latin typeface="+mj-lt"/>
              </a:rPr>
              <a:t>LaDonna Pavetti, Center on Budget and Policy Priorities </a:t>
            </a:r>
            <a:r>
              <a:rPr lang="en-US" sz="2800" dirty="0">
                <a:solidFill>
                  <a:schemeClr val="tx2"/>
                </a:solidFill>
                <a:latin typeface="+mj-lt"/>
                <a:hlinkClick r:id="rId3"/>
              </a:rPr>
              <a:t>pavetti@cbpp.org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/>
                </a:solidFill>
                <a:latin typeface="+mj-lt"/>
              </a:rPr>
              <a:t>Global Learning Partners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(</a:t>
            </a:r>
            <a:r>
              <a:rPr lang="en-US" sz="2800" dirty="0">
                <a:solidFill>
                  <a:schemeClr val="tx2"/>
                </a:solidFill>
                <a:latin typeface="+mj-lt"/>
                <a:hlinkClick r:id="rId4"/>
              </a:rPr>
              <a:t>www.globallearningpartners.com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/>
                </a:solidFill>
                <a:latin typeface="+mj-lt"/>
              </a:rPr>
              <a:t>CalWORKs Implementation Team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:  </a:t>
            </a:r>
            <a:r>
              <a:rPr lang="en-US" sz="2800" dirty="0">
                <a:solidFill>
                  <a:schemeClr val="tx2"/>
                </a:solidFill>
                <a:latin typeface="+mj-lt"/>
                <a:hlinkClick r:id="rId5"/>
              </a:rPr>
              <a:t>calworks2.0@gmail.com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1829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173480"/>
            <a:ext cx="8229599" cy="4846320"/>
          </a:xfrm>
        </p:spPr>
        <p:txBody>
          <a:bodyPr/>
          <a:lstStyle/>
          <a:p>
            <a:pPr algn="just">
              <a:spcAft>
                <a:spcPts val="1800"/>
              </a:spcAft>
              <a:buClr>
                <a:srgbClr val="004148"/>
              </a:buClr>
            </a:pPr>
            <a:r>
              <a:rPr lang="en-US" sz="2000" dirty="0"/>
              <a:t>To pose a question or share a comment with the presenters at any time, click on the “Q&amp;A” widget at the bottom and submit your question. </a:t>
            </a:r>
          </a:p>
          <a:p>
            <a:pPr lvl="1" algn="just">
              <a:buClr>
                <a:srgbClr val="004148"/>
              </a:buClr>
            </a:pPr>
            <a:r>
              <a:rPr lang="en-US" sz="1400" i="1" dirty="0"/>
              <a:t>Please note, your questions can only be seen by our presentation team and are not viewable by other attendees.</a:t>
            </a:r>
          </a:p>
          <a:p>
            <a:pPr algn="just">
              <a:buClr>
                <a:srgbClr val="004148"/>
              </a:buClr>
            </a:pPr>
            <a:endParaRPr lang="en-US" dirty="0"/>
          </a:p>
          <a:p>
            <a:pPr algn="just">
              <a:buClr>
                <a:srgbClr val="004148"/>
              </a:buClr>
            </a:pPr>
            <a:endParaRPr lang="en-US" dirty="0"/>
          </a:p>
          <a:p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338943" y="2775857"/>
            <a:ext cx="6373065" cy="3253931"/>
            <a:chOff x="1431990" y="2415199"/>
            <a:chExt cx="6280018" cy="361458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rcRect t="10599" r="89563" b="43694"/>
            <a:stretch>
              <a:fillRect/>
            </a:stretch>
          </p:blipFill>
          <p:spPr bwMode="auto">
            <a:xfrm>
              <a:off x="6039152" y="2415199"/>
              <a:ext cx="1672856" cy="2579492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6467" y="2961375"/>
              <a:ext cx="1164972" cy="1164972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431990" y="5142705"/>
              <a:ext cx="6280018" cy="887083"/>
              <a:chOff x="1293974" y="5142705"/>
              <a:chExt cx="6280018" cy="887083"/>
            </a:xfrm>
          </p:grpSpPr>
          <p:pic>
            <p:nvPicPr>
              <p:cNvPr id="25" name="Picture 24" descr="Widget background.jp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3974" y="5142705"/>
                <a:ext cx="6280018" cy="887083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3423" y="5333596"/>
                <a:ext cx="598963" cy="598963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1169" y="5345628"/>
                <a:ext cx="624842" cy="624842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080" y="5343585"/>
                <a:ext cx="598963" cy="598963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5029" y="5332914"/>
                <a:ext cx="590336" cy="590336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1827" y="5341956"/>
                <a:ext cx="578328" cy="57832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5587" y="5346309"/>
                <a:ext cx="633468" cy="633468"/>
              </a:xfrm>
              <a:prstGeom prst="rect">
                <a:avLst/>
              </a:prstGeom>
            </p:spPr>
          </p:pic>
        </p:grpSp>
        <p:sp>
          <p:nvSpPr>
            <p:cNvPr id="24" name="Bent-Up Arrow 23"/>
            <p:cNvSpPr/>
            <p:nvPr/>
          </p:nvSpPr>
          <p:spPr>
            <a:xfrm rot="16200000">
              <a:off x="3526802" y="3613054"/>
              <a:ext cx="1777040" cy="1227762"/>
            </a:xfrm>
            <a:prstGeom prst="bentUpArrow">
              <a:avLst>
                <a:gd name="adj1" fmla="val 9291"/>
                <a:gd name="adj2" fmla="val 10389"/>
                <a:gd name="adj3" fmla="val 1801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5617775" y="4589167"/>
            <a:ext cx="640080" cy="15544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471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Assistance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173480"/>
            <a:ext cx="8229599" cy="4846320"/>
          </a:xfrm>
        </p:spPr>
        <p:txBody>
          <a:bodyPr/>
          <a:lstStyle/>
          <a:p>
            <a:pPr>
              <a:buClr>
                <a:srgbClr val="004148"/>
              </a:buClr>
            </a:pPr>
            <a:r>
              <a:rPr lang="en-US" dirty="0"/>
              <a:t>If you are experiencing technical difficulties, please visit our Webcast Help Guide by clicking on the “Help” widget below the presentation window. </a:t>
            </a:r>
          </a:p>
          <a:p>
            <a:pPr>
              <a:buClr>
                <a:srgbClr val="004148"/>
              </a:buClr>
            </a:pPr>
            <a:r>
              <a:rPr lang="en-US" dirty="0"/>
              <a:t>You can also click on the Q&amp;A widget to submit technical questions.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86" y="3669429"/>
            <a:ext cx="1181820" cy="11818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31990" y="5142705"/>
            <a:ext cx="6280018" cy="887083"/>
            <a:chOff x="1293974" y="5142705"/>
            <a:chExt cx="6280018" cy="887083"/>
          </a:xfrm>
        </p:grpSpPr>
        <p:pic>
          <p:nvPicPr>
            <p:cNvPr id="8" name="Picture 7" descr="Widget background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3974" y="5142705"/>
              <a:ext cx="6280018" cy="88708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3423" y="5333596"/>
              <a:ext cx="598963" cy="5989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1169" y="5345628"/>
              <a:ext cx="624842" cy="62484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080" y="5343585"/>
              <a:ext cx="598963" cy="59896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029" y="5332914"/>
              <a:ext cx="590336" cy="59033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827" y="5341956"/>
              <a:ext cx="578328" cy="57832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5587" y="5346309"/>
              <a:ext cx="633468" cy="633468"/>
            </a:xfrm>
            <a:prstGeom prst="rect">
              <a:avLst/>
            </a:prstGeom>
          </p:spPr>
        </p:pic>
      </p:grpSp>
      <p:sp>
        <p:nvSpPr>
          <p:cNvPr id="15" name="Bent-Up Arrow 14"/>
          <p:cNvSpPr/>
          <p:nvPr/>
        </p:nvSpPr>
        <p:spPr>
          <a:xfrm rot="5400000" flipH="1">
            <a:off x="2483524" y="3717091"/>
            <a:ext cx="1164557" cy="1632165"/>
          </a:xfrm>
          <a:prstGeom prst="bentUpArrow">
            <a:avLst>
              <a:gd name="adj1" fmla="val 9291"/>
              <a:gd name="adj2" fmla="val 10389"/>
              <a:gd name="adj3" fmla="val 180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123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Facilitators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25673" y="1158278"/>
            <a:ext cx="3445102" cy="109619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ts val="1000"/>
              </a:spcBef>
              <a:spcAft>
                <a:spcPts val="600"/>
              </a:spcAft>
              <a:buClr>
                <a:srgbClr val="10335A"/>
              </a:buClr>
              <a:buSzPct val="115000"/>
              <a:buFont typeface="Arial"/>
              <a:buChar char="•"/>
              <a:defRPr sz="2400" b="1" kern="1200">
                <a:solidFill>
                  <a:srgbClr val="10335A"/>
                </a:solidFill>
                <a:latin typeface="Arial Bold" pitchFamily="34" charset="0"/>
                <a:ea typeface="+mn-ea"/>
                <a:cs typeface="Arial Bold" pitchFamily="34" charset="0"/>
              </a:defRPr>
            </a:lvl1pPr>
            <a:lvl2pPr marL="45720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10335A"/>
              </a:buClr>
              <a:buFont typeface="Arial"/>
              <a:buChar char="–"/>
              <a:defRPr sz="2000" b="1" kern="1200">
                <a:solidFill>
                  <a:srgbClr val="10335A"/>
                </a:solidFill>
                <a:latin typeface="Arial Bold" pitchFamily="34" charset="0"/>
                <a:ea typeface="+mn-ea"/>
                <a:cs typeface="Arial Bold" pitchFamily="34" charset="0"/>
              </a:defRPr>
            </a:lvl2pPr>
            <a:lvl3pPr marL="685800" indent="-228600" algn="l" defTabSz="457200" rtl="0" eaLnBrk="1" latinLnBrk="0" hangingPunct="1">
              <a:spcBef>
                <a:spcPts val="300"/>
              </a:spcBef>
              <a:buClr>
                <a:srgbClr val="10335A"/>
              </a:buClr>
              <a:buFont typeface="Arial"/>
              <a:buChar char="•"/>
              <a:defRPr sz="1800" kern="1200">
                <a:solidFill>
                  <a:srgbClr val="10335A"/>
                </a:solidFill>
                <a:latin typeface="+mn-lt"/>
                <a:ea typeface="+mn-ea"/>
                <a:cs typeface="+mn-cs"/>
              </a:defRPr>
            </a:lvl3pPr>
            <a:lvl4pPr marL="1316038" indent="-346075" algn="l" defTabSz="457200" rtl="0" eaLnBrk="1" latinLnBrk="0" hangingPunct="1">
              <a:spcBef>
                <a:spcPts val="3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0525" indent="-344488" algn="l" defTabSz="457200" rtl="0" eaLnBrk="1" latinLnBrk="0" hangingPunct="1">
              <a:spcBef>
                <a:spcPts val="3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000" dirty="0"/>
              <a:t>LaDonna Pavetti</a:t>
            </a:r>
          </a:p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Center on Budget and Policy Priorities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96" y="2249714"/>
            <a:ext cx="3179870" cy="3179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131481-6B6E-42EC-ACBA-A58F30A498B4}"/>
              </a:ext>
            </a:extLst>
          </p:cNvPr>
          <p:cNvSpPr txBox="1"/>
          <p:nvPr/>
        </p:nvSpPr>
        <p:spPr>
          <a:xfrm>
            <a:off x="5112590" y="1151626"/>
            <a:ext cx="2858218" cy="7232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cs typeface="Arial"/>
              </a:rPr>
              <a:t>Val Uccellani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Global Learning Partners</a:t>
            </a:r>
            <a:endParaRPr lang="en-US" dirty="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F7FCB1-1453-2E45-B9C9-9610CC92E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90" y="2249715"/>
            <a:ext cx="2994180" cy="31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5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953341"/>
            <a:ext cx="8449732" cy="48463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lvl="1" indent="0">
              <a:buNone/>
            </a:pPr>
            <a:endParaRPr lang="en-US" b="0" dirty="0"/>
          </a:p>
          <a:p>
            <a:pPr marL="228600" lvl="1" indent="0">
              <a:buNone/>
            </a:pPr>
            <a:r>
              <a:rPr lang="en-US" b="0" dirty="0"/>
              <a:t>During today’s webinar, you are invited to:</a:t>
            </a:r>
          </a:p>
          <a:p>
            <a:pPr lvl="1"/>
            <a:endParaRPr lang="en-US" b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Examine a framework for redesigning orientation (with CalWORKs 2.0 in mind)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Explore tips for designing and facilitating a reimagined orientation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Review a sample flow for a reimagined orientation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Decide on one next step you (or your team) want to take to fortify your own orientation with CalWORKs 2.0 in mind</a:t>
            </a:r>
          </a:p>
        </p:txBody>
      </p:sp>
    </p:spTree>
    <p:extLst>
      <p:ext uri="{BB962C8B-B14F-4D97-AF65-F5344CB8AC3E}">
        <p14:creationId xmlns:p14="http://schemas.microsoft.com/office/powerpoint/2010/main" val="406092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953341"/>
            <a:ext cx="8449732" cy="48463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1" indent="0">
              <a:buNone/>
            </a:pPr>
            <a:endParaRPr lang="en-US" dirty="0"/>
          </a:p>
          <a:p>
            <a:pPr marL="2286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webinar has four parts. We will pause after each for you to reflect and move toward action.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Feel free to ask a question or make a</a:t>
            </a:r>
            <a:br>
              <a:rPr lang="en-US" dirty="0"/>
            </a:br>
            <a:r>
              <a:rPr lang="en-US" dirty="0"/>
              <a:t>comment at any time using the Q&amp;A button!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02" y="4477733"/>
            <a:ext cx="1182233" cy="104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96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1: Framework for </a:t>
            </a:r>
          </a:p>
          <a:p>
            <a:r>
              <a:rPr lang="en-US" dirty="0"/>
              <a:t>Redesigning Orientation </a:t>
            </a:r>
          </a:p>
        </p:txBody>
      </p:sp>
    </p:spTree>
    <p:extLst>
      <p:ext uri="{BB962C8B-B14F-4D97-AF65-F5344CB8AC3E}">
        <p14:creationId xmlns:p14="http://schemas.microsoft.com/office/powerpoint/2010/main" val="2768843986"/>
      </p:ext>
    </p:extLst>
  </p:cSld>
  <p:clrMapOvr>
    <a:masterClrMapping/>
  </p:clrMapOvr>
</p:sld>
</file>

<file path=ppt/theme/theme1.xml><?xml version="1.0" encoding="utf-8"?>
<a:theme xmlns:a="http://schemas.openxmlformats.org/drawingml/2006/main" name="Mathematica">
  <a:themeElements>
    <a:clrScheme name="Mathematica Red">
      <a:dk1>
        <a:sysClr val="windowText" lastClr="000000"/>
      </a:dk1>
      <a:lt1>
        <a:sysClr val="window" lastClr="FFFFFF"/>
      </a:lt1>
      <a:dk2>
        <a:srgbClr val="10335A"/>
      </a:dk2>
      <a:lt2>
        <a:srgbClr val="EEECE1"/>
      </a:lt2>
      <a:accent1>
        <a:srgbClr val="E61D35"/>
      </a:accent1>
      <a:accent2>
        <a:srgbClr val="F59A29"/>
      </a:accent2>
      <a:accent3>
        <a:srgbClr val="EA5534"/>
      </a:accent3>
      <a:accent4>
        <a:srgbClr val="F08442"/>
      </a:accent4>
      <a:accent5>
        <a:srgbClr val="FDBC18"/>
      </a:accent5>
      <a:accent6>
        <a:srgbClr val="F2955C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10000"/>
              </a:schemeClr>
            </a:gs>
            <a:gs pos="47500">
              <a:schemeClr val="phClr">
                <a:tint val="35000"/>
                <a:satMod val="110000"/>
              </a:schemeClr>
            </a:gs>
            <a:gs pos="58500">
              <a:schemeClr val="phClr">
                <a:tint val="35000"/>
                <a:satMod val="110000"/>
              </a:schemeClr>
            </a:gs>
            <a:gs pos="100000">
              <a:schemeClr val="phClr">
                <a:tint val="8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2000"/>
                <a:satMod val="105000"/>
              </a:schemeClr>
            </a:gs>
            <a:gs pos="47500">
              <a:schemeClr val="phClr">
                <a:shade val="89000"/>
                <a:satMod val="105000"/>
              </a:schemeClr>
            </a:gs>
            <a:gs pos="58500">
              <a:schemeClr val="phClr">
                <a:shade val="89000"/>
                <a:satMod val="105000"/>
              </a:schemeClr>
            </a:gs>
            <a:gs pos="100000">
              <a:schemeClr val="phClr">
                <a:shade val="52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60000" cap="flat" cmpd="thickThin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algn="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38100" dir="54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84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50800" dist="63500" dir="5400000" algn="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840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20000"/>
                <a:satMod val="3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>
            <a:duotone>
              <a:schemeClr val="phClr">
                <a:tint val="98000"/>
                <a:shade val="98000"/>
                <a:satMod val="120000"/>
              </a:schemeClr>
              <a:schemeClr val="phClr">
                <a:tint val="86000"/>
                <a:shade val="92000"/>
                <a:satMod val="150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>
    <a:extraClrScheme>
      <a:clrScheme name="Mathematica Blue">
        <a:dk1>
          <a:sysClr val="windowText" lastClr="000000"/>
        </a:dk1>
        <a:lt1>
          <a:sysClr val="window" lastClr="FFFFFF"/>
        </a:lt1>
        <a:dk2>
          <a:srgbClr val="10335A"/>
        </a:dk2>
        <a:lt2>
          <a:srgbClr val="EEECE1"/>
        </a:lt2>
        <a:accent1>
          <a:srgbClr val="184E8A"/>
        </a:accent1>
        <a:accent2>
          <a:srgbClr val="79B4E1"/>
        </a:accent2>
        <a:accent3>
          <a:srgbClr val="2067B6"/>
        </a:accent3>
        <a:accent4>
          <a:srgbClr val="4D9CD7"/>
        </a:accent4>
        <a:accent5>
          <a:srgbClr val="A2CAE8"/>
        </a:accent5>
        <a:accent6>
          <a:srgbClr val="2067B6"/>
        </a:accent6>
        <a:hlink>
          <a:srgbClr val="0000FF"/>
        </a:hlink>
        <a:folHlink>
          <a:srgbClr val="800080"/>
        </a:folHlink>
      </a:clrScheme>
    </a:extraClrScheme>
    <a:extraClrScheme>
      <a:clrScheme name="Mathematica Red">
        <a:dk1>
          <a:sysClr val="windowText" lastClr="000000"/>
        </a:dk1>
        <a:lt1>
          <a:sysClr val="window" lastClr="FFFFFF"/>
        </a:lt1>
        <a:dk2>
          <a:srgbClr val="10335A"/>
        </a:dk2>
        <a:lt2>
          <a:srgbClr val="EEECE1"/>
        </a:lt2>
        <a:accent1>
          <a:srgbClr val="E61D35"/>
        </a:accent1>
        <a:accent2>
          <a:srgbClr val="F59A29"/>
        </a:accent2>
        <a:accent3>
          <a:srgbClr val="EA5534"/>
        </a:accent3>
        <a:accent4>
          <a:srgbClr val="F08442"/>
        </a:accent4>
        <a:accent5>
          <a:srgbClr val="FDBC18"/>
        </a:accent5>
        <a:accent6>
          <a:srgbClr val="F2955C"/>
        </a:accent6>
        <a:hlink>
          <a:srgbClr val="0000FF"/>
        </a:hlink>
        <a:folHlink>
          <a:srgbClr val="800080"/>
        </a:folHlink>
      </a:clrScheme>
    </a:extraClrScheme>
    <a:extraClrScheme>
      <a:clrScheme name="Mathematica Green">
        <a:dk1>
          <a:sysClr val="windowText" lastClr="000000"/>
        </a:dk1>
        <a:lt1>
          <a:sysClr val="window" lastClr="FFFFFF"/>
        </a:lt1>
        <a:dk2>
          <a:srgbClr val="10335A"/>
        </a:dk2>
        <a:lt2>
          <a:srgbClr val="EEECE1"/>
        </a:lt2>
        <a:accent1>
          <a:srgbClr val="006A4F"/>
        </a:accent1>
        <a:accent2>
          <a:srgbClr val="8DC765"/>
        </a:accent2>
        <a:accent3>
          <a:srgbClr val="4C8A3E"/>
        </a:accent3>
        <a:accent4>
          <a:srgbClr val="5CA84A"/>
        </a:accent4>
        <a:accent5>
          <a:srgbClr val="B2DE82"/>
        </a:accent5>
        <a:accent6>
          <a:srgbClr val="5FAD4D"/>
        </a:accent6>
        <a:hlink>
          <a:srgbClr val="0000FF"/>
        </a:hlink>
        <a:folHlink>
          <a:srgbClr val="800080"/>
        </a:folHlink>
      </a:clrScheme>
    </a:extraClrScheme>
  </a:extraClrSchemeLst>
  <a:extLst>
    <a:ext uri="{05A4C25C-085E-4340-85A3-A5531E510DB2}">
      <thm15:themeFamily xmlns:thm15="http://schemas.microsoft.com/office/thememl/2012/main" name="1 Light Background Slide Template.potx" id="{42F54AA8-A9D4-47CF-B703-82EE7EE9E0E2}" vid="{2CC503E2-811B-4FFC-9596-586A9169D7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14246</TotalTime>
  <Words>1667</Words>
  <Application>Microsoft Office PowerPoint</Application>
  <PresentationFormat>On-screen Show (4:3)</PresentationFormat>
  <Paragraphs>322</Paragraphs>
  <Slides>39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Arial Black</vt:lpstr>
      <vt:lpstr>Arial Bold</vt:lpstr>
      <vt:lpstr>Calibri</vt:lpstr>
      <vt:lpstr>Garamond</vt:lpstr>
      <vt:lpstr>Times New Roman</vt:lpstr>
      <vt:lpstr>Wingdings</vt:lpstr>
      <vt:lpstr>Mathematica</vt:lpstr>
      <vt:lpstr>Redesigning Orientation with CalWORKs 2.0 in Mind Webinar #12</vt:lpstr>
      <vt:lpstr>Expand Event Windows</vt:lpstr>
      <vt:lpstr>Event Materials and Recording</vt:lpstr>
      <vt:lpstr>Q&amp;A</vt:lpstr>
      <vt:lpstr>Technical Assistance</vt:lpstr>
      <vt:lpstr>Facilitators</vt:lpstr>
      <vt:lpstr>Webinar Objectives</vt:lpstr>
      <vt:lpstr>Webinar Objectives</vt:lpstr>
      <vt:lpstr>PowerPoint Presentation</vt:lpstr>
      <vt:lpstr>A Framework to Reimagine Orientation </vt:lpstr>
      <vt:lpstr>Create a Supportive Relationship</vt:lpstr>
      <vt:lpstr>Reduce Sources of Stress</vt:lpstr>
      <vt:lpstr>Build Skills</vt:lpstr>
      <vt:lpstr>Move Participants Toward Action</vt:lpstr>
      <vt:lpstr>PowerPoint Presentation</vt:lpstr>
      <vt:lpstr>PowerPoint Presentation</vt:lpstr>
      <vt:lpstr>Orientations SHOULD NOT</vt:lpstr>
      <vt:lpstr>Orientations SHOULD (Tips 1–4)</vt:lpstr>
      <vt:lpstr>Orientations SHOULD (Tips 5–8)</vt:lpstr>
      <vt:lpstr>Five (Re)Design Principles</vt:lpstr>
      <vt:lpstr>Four Key Facilitation Skills</vt:lpstr>
      <vt:lpstr>Practical Suggestions for  Orientation Facilitators</vt:lpstr>
      <vt:lpstr>Practical Suggestions for  Written and Visual Materials</vt:lpstr>
      <vt:lpstr>PowerPoint Presentation</vt:lpstr>
      <vt:lpstr>PowerPoint Presentation</vt:lpstr>
      <vt:lpstr>CalWORKs 2.0 Orientation:  Helping You Find and Realize Your Hopes and Dreams</vt:lpstr>
      <vt:lpstr>Guide to Orientation</vt:lpstr>
      <vt:lpstr>Looking to the Future:  Exploring Your Hopes and Dreams</vt:lpstr>
      <vt:lpstr>What CalWORKs Can Do For You</vt:lpstr>
      <vt:lpstr>Getting to Know You</vt:lpstr>
      <vt:lpstr>The Path Forward: What’s Next?</vt:lpstr>
      <vt:lpstr>Mutual Obligations: We’re in This Together</vt:lpstr>
      <vt:lpstr>Taking the First Step: Creating an  Action Plan</vt:lpstr>
      <vt:lpstr>Good Luck!</vt:lpstr>
      <vt:lpstr>PowerPoint Presentation</vt:lpstr>
      <vt:lpstr>Steps for Getting Started</vt:lpstr>
      <vt:lpstr>Moving Toward Action</vt:lpstr>
      <vt:lpstr>PowerPoint Presentation</vt:lpstr>
      <vt:lpstr>Contact Us with Any Questions </vt:lpstr>
    </vt:vector>
  </TitlesOfParts>
  <Company>Mathematica,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CalWORKs 2.0 Training and Implementation</dc:title>
  <dc:creator>Natasha Nicolai</dc:creator>
  <cp:lastModifiedBy>Amanda Reiter</cp:lastModifiedBy>
  <cp:revision>758</cp:revision>
  <cp:lastPrinted>2018-10-23T18:45:56Z</cp:lastPrinted>
  <dcterms:created xsi:type="dcterms:W3CDTF">2017-10-26T20:07:09Z</dcterms:created>
  <dcterms:modified xsi:type="dcterms:W3CDTF">2018-10-24T15:38:57Z</dcterms:modified>
</cp:coreProperties>
</file>