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5"/>
  </p:notesMasterIdLst>
  <p:handoutMasterIdLst>
    <p:handoutMasterId r:id="rId36"/>
  </p:handoutMasterIdLst>
  <p:sldIdLst>
    <p:sldId id="257" r:id="rId2"/>
    <p:sldId id="401" r:id="rId3"/>
    <p:sldId id="393" r:id="rId4"/>
    <p:sldId id="408" r:id="rId5"/>
    <p:sldId id="348" r:id="rId6"/>
    <p:sldId id="410" r:id="rId7"/>
    <p:sldId id="383" r:id="rId8"/>
    <p:sldId id="391" r:id="rId9"/>
    <p:sldId id="394" r:id="rId10"/>
    <p:sldId id="387" r:id="rId11"/>
    <p:sldId id="388" r:id="rId12"/>
    <p:sldId id="389" r:id="rId13"/>
    <p:sldId id="409" r:id="rId14"/>
    <p:sldId id="411" r:id="rId15"/>
    <p:sldId id="365" r:id="rId16"/>
    <p:sldId id="390" r:id="rId17"/>
    <p:sldId id="392" r:id="rId18"/>
    <p:sldId id="413" r:id="rId19"/>
    <p:sldId id="404" r:id="rId20"/>
    <p:sldId id="357" r:id="rId21"/>
    <p:sldId id="412" r:id="rId22"/>
    <p:sldId id="403" r:id="rId23"/>
    <p:sldId id="395" r:id="rId24"/>
    <p:sldId id="396" r:id="rId25"/>
    <p:sldId id="402" r:id="rId26"/>
    <p:sldId id="398" r:id="rId27"/>
    <p:sldId id="407" r:id="rId28"/>
    <p:sldId id="351" r:id="rId29"/>
    <p:sldId id="385" r:id="rId30"/>
    <p:sldId id="400" r:id="rId31"/>
    <p:sldId id="399" r:id="rId32"/>
    <p:sldId id="414" r:id="rId33"/>
    <p:sldId id="415" r:id="rId3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Uccellani" initials="VU" lastIdx="1" clrIdx="0">
    <p:extLst/>
  </p:cmAuthor>
  <p:cmAuthor id="2" name="Valerie Uccellani" initials="VU [2]" lastIdx="1" clrIdx="1">
    <p:extLst/>
  </p:cmAuthor>
  <p:cmAuthor id="3" name="Valerie Uccellani" initials="VU [3]" lastIdx="1" clrIdx="2">
    <p:extLst/>
  </p:cmAuthor>
  <p:cmAuthor id="4" name="Valerie Uccellani" initials="VU [4]" lastIdx="1" clrIdx="3">
    <p:extLst/>
  </p:cmAuthor>
  <p:cmAuthor id="5" name="Valerie Uccellani" initials="VU [5]" lastIdx="1" clrIdx="4">
    <p:extLst/>
  </p:cmAuthor>
  <p:cmAuthor id="6" name="Valerie Uccellani" initials="VU [6]" lastIdx="1" clrIdx="5">
    <p:extLst/>
  </p:cmAuthor>
  <p:cmAuthor id="7" name="Valerie Uccellani" initials="VU [7]" lastIdx="1" clrIdx="6">
    <p:extLst/>
  </p:cmAuthor>
  <p:cmAuthor id="8" name="Valerie Uccellani" initials="VU [8]" lastIdx="1" clrIdx="7">
    <p:extLst/>
  </p:cmAuthor>
  <p:cmAuthor id="9" name="Valerie Uccellani" initials="VU [9]" lastIdx="1" clrIdx="8">
    <p:extLst/>
  </p:cmAuthor>
  <p:cmAuthor id="10" name="Valerie Uccellani" initials="VU [10]" lastIdx="1" clrIdx="9">
    <p:extLst/>
  </p:cmAuthor>
  <p:cmAuthor id="11" name="Valerie Uccellani" initials="VU [11]" lastIdx="1" clrIdx="10">
    <p:extLst/>
  </p:cmAuthor>
  <p:cmAuthor id="12" name="Valerie Uccellani" initials="VU [12]" lastIdx="1" clrIdx="11">
    <p:extLst/>
  </p:cmAuthor>
  <p:cmAuthor id="13" name="Valerie Uccellani" initials="VU [13]" lastIdx="1" clrIdx="12">
    <p:extLst/>
  </p:cmAuthor>
  <p:cmAuthor id="14" name="Valerie Uccellani" initials="VU [14]" lastIdx="1" clrIdx="13">
    <p:extLst/>
  </p:cmAuthor>
  <p:cmAuthor id="15" name="Valerie Uccellani" initials="VU [15]" lastIdx="1" clrIdx="14">
    <p:extLst/>
  </p:cmAuthor>
  <p:cmAuthor id="16" name="Valerie Uccellani" initials="VU [16]" lastIdx="1" clrIdx="15">
    <p:extLst/>
  </p:cmAuthor>
  <p:cmAuthor id="17" name="Valerie Uccellani" initials="VU [17]" lastIdx="1" clrIdx="16">
    <p:extLst/>
  </p:cmAuthor>
  <p:cmAuthor id="18" name="Valerie Uccellani" initials="VU [18]" lastIdx="1" clrIdx="17">
    <p:extLst/>
  </p:cmAuthor>
  <p:cmAuthor id="19" name="Valerie Uccellani" initials="VU [19]" lastIdx="1" clrIdx="18">
    <p:extLst/>
  </p:cmAuthor>
  <p:cmAuthor id="20" name="Valerie Uccellani" initials="VU [20]" lastIdx="1" clrIdx="19">
    <p:extLst/>
  </p:cmAuthor>
  <p:cmAuthor id="21" name="Valerie Uccellani" initials="VU [9] [2]" lastIdx="1" clrIdx="20">
    <p:extLst/>
  </p:cmAuthor>
  <p:cmAuthor id="22" name="Valerie Uccellani" initials="VU [21]" lastIdx="1" clrIdx="21">
    <p:extLst/>
  </p:cmAuthor>
  <p:cmAuthor id="23" name="Valerie Uccellani" initials="VU [22]" lastIdx="1" clrIdx="2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1A4"/>
    <a:srgbClr val="003467"/>
    <a:srgbClr val="666666"/>
    <a:srgbClr val="559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48" autoAdjust="0"/>
    <p:restoredTop sz="94783"/>
  </p:normalViewPr>
  <p:slideViewPr>
    <p:cSldViewPr snapToObjects="1">
      <p:cViewPr varScale="1">
        <p:scale>
          <a:sx n="110" d="100"/>
          <a:sy n="110" d="100"/>
        </p:scale>
        <p:origin x="131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E8088E3-1E08-4388-9232-D40527123578}"/>
    <pc:docChg chg="modSld">
      <pc:chgData name="" userId="" providerId="" clId="Web-{5E8088E3-1E08-4388-9232-D40527123578}" dt="2018-03-19T22:03:30.346" v="2"/>
      <pc:docMkLst>
        <pc:docMk/>
      </pc:docMkLst>
      <pc:sldChg chg="modSp">
        <pc:chgData name="" userId="" providerId="" clId="Web-{5E8088E3-1E08-4388-9232-D40527123578}" dt="2018-03-19T22:03:30.346" v="2"/>
        <pc:sldMkLst>
          <pc:docMk/>
          <pc:sldMk cId="449634697" sldId="413"/>
        </pc:sldMkLst>
        <pc:spChg chg="mod">
          <ac:chgData name="" userId="" providerId="" clId="Web-{5E8088E3-1E08-4388-9232-D40527123578}" dt="2018-03-19T22:03:30.346" v="2"/>
          <ac:spMkLst>
            <pc:docMk/>
            <pc:sldMk cId="449634697" sldId="413"/>
            <ac:spMk id="3" creationId="{00000000-0000-0000-0000-000000000000}"/>
          </ac:spMkLst>
        </pc:spChg>
      </pc:sldChg>
    </pc:docChg>
  </pc:docChgLst>
  <pc:docChgLst>
    <pc:chgData clId="Web-{6C82E154-26BC-45FC-B1CB-278BCF71480B}"/>
    <pc:docChg chg="modSld">
      <pc:chgData name="" userId="" providerId="" clId="Web-{6C82E154-26BC-45FC-B1CB-278BCF71480B}" dt="2018-03-20T02:46:25.979" v="23"/>
      <pc:docMkLst>
        <pc:docMk/>
      </pc:docMkLst>
      <pc:sldChg chg="modSp">
        <pc:chgData name="" userId="" providerId="" clId="Web-{6C82E154-26BC-45FC-B1CB-278BCF71480B}" dt="2018-03-20T02:46:25.979" v="22"/>
        <pc:sldMkLst>
          <pc:docMk/>
          <pc:sldMk cId="1507091008" sldId="411"/>
        </pc:sldMkLst>
        <pc:spChg chg="mod">
          <ac:chgData name="" userId="" providerId="" clId="Web-{6C82E154-26BC-45FC-B1CB-278BCF71480B}" dt="2018-03-20T02:46:25.979" v="22"/>
          <ac:spMkLst>
            <pc:docMk/>
            <pc:sldMk cId="1507091008" sldId="411"/>
            <ac:spMk id="2" creationId="{E9DFFE68-9460-42D3-9DA3-61A5E6810F0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F9B8B9C5-CFA4-944B-9E8D-D3C7A0ACEB85}" type="datetime1">
              <a:rPr lang="en-US" smtClean="0"/>
              <a:pPr/>
              <a:t>3/20/2018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1DE092D-73D6-4D8F-9A20-97765E1CB12B}" type="slidenum">
              <a:rPr lang="en-US"/>
              <a:pPr/>
              <a:t>‹#›</a:t>
            </a:fld>
            <a:endParaRPr lang="en-US"/>
          </a:p>
        </p:txBody>
      </p:sp>
    </p:spTree>
    <p:extLst>
      <p:ext uri="{BB962C8B-B14F-4D97-AF65-F5344CB8AC3E}">
        <p14:creationId xmlns:p14="http://schemas.microsoft.com/office/powerpoint/2010/main" val="2615045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71B5E9F5-9FE7-2747-BFC4-ADD6DDACE4DD}" type="datetime1">
              <a:rPr lang="en-US" smtClean="0"/>
              <a:pPr/>
              <a:t>3/20/2018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63AC6C3-941E-44A4-8A1A-AE32C757C6F6}" type="slidenum">
              <a:rPr lang="en-US"/>
              <a:pPr/>
              <a:t>‹#›</a:t>
            </a:fld>
            <a:endParaRPr lang="en-US"/>
          </a:p>
        </p:txBody>
      </p:sp>
    </p:spTree>
    <p:extLst>
      <p:ext uri="{BB962C8B-B14F-4D97-AF65-F5344CB8AC3E}">
        <p14:creationId xmlns:p14="http://schemas.microsoft.com/office/powerpoint/2010/main" val="3708616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AC6C3-941E-44A4-8A1A-AE32C757C6F6}" type="slidenum">
              <a:rPr lang="en-US" smtClean="0"/>
              <a:pPr/>
              <a:t>0</a:t>
            </a:fld>
            <a:endParaRPr lang="en-US"/>
          </a:p>
        </p:txBody>
      </p:sp>
    </p:spTree>
    <p:extLst>
      <p:ext uri="{BB962C8B-B14F-4D97-AF65-F5344CB8AC3E}">
        <p14:creationId xmlns:p14="http://schemas.microsoft.com/office/powerpoint/2010/main" val="2601924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47377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9130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2057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6067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B2C816-B504-694B-8F6C-0FC600B37A2F}" type="slidenum">
              <a:rPr lang="es-ES" smtClean="0"/>
              <a:t>1</a:t>
            </a:fld>
            <a:endParaRPr lang="es-ES"/>
          </a:p>
        </p:txBody>
      </p:sp>
    </p:spTree>
    <p:extLst>
      <p:ext uri="{BB962C8B-B14F-4D97-AF65-F5344CB8AC3E}">
        <p14:creationId xmlns:p14="http://schemas.microsoft.com/office/powerpoint/2010/main" val="227242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AC6C3-941E-44A4-8A1A-AE32C757C6F6}" type="slidenum">
              <a:rPr lang="en-US" smtClean="0"/>
              <a:pPr/>
              <a:t>2</a:t>
            </a:fld>
            <a:endParaRPr lang="en-US"/>
          </a:p>
        </p:txBody>
      </p:sp>
    </p:spTree>
    <p:extLst>
      <p:ext uri="{BB962C8B-B14F-4D97-AF65-F5344CB8AC3E}">
        <p14:creationId xmlns:p14="http://schemas.microsoft.com/office/powerpoint/2010/main" val="42306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66088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45157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73965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42602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646020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5777D-E055-48A9-A086-21EFABEB923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006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F8296727-BE47-4DDB-B3B7-C71239036FA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10" name="Rectangle 9"/>
          <p:cNvSpPr/>
          <p:nvPr userDrawn="1"/>
        </p:nvSpPr>
        <p:spPr>
          <a:xfrm>
            <a:off x="0" y="0"/>
            <a:ext cx="91440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7848600" y="6172200"/>
            <a:ext cx="990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800" b="0" cap="all">
                <a:latin typeface="Franklin Gothic Medium"/>
                <a:cs typeface="Franklin Gothic Medium"/>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100">
                <a:solidFill>
                  <a:schemeClr val="tx1">
                    <a:tint val="75000"/>
                  </a:schemeClr>
                </a:solidFill>
                <a:latin typeface="Franklin Gothic Book"/>
                <a:cs typeface="Franklin Gothic Boo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F4DCC83-79F8-4415-A7AA-61DBC831CCD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a:prstGeom prst="rect">
            <a:avLst/>
          </a:prstGeom>
        </p:spPr>
        <p:txBody>
          <a:bodyPr/>
          <a:lstStyle>
            <a:lvl1pPr>
              <a:defRPr sz="2800">
                <a:latin typeface="Franklin Gothic Medium"/>
                <a:cs typeface="Franklin Gothic Medium"/>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100">
                <a:latin typeface="Franklin Gothic Book"/>
                <a:cs typeface="Franklin Gothic Book"/>
              </a:defRPr>
            </a:lvl1pPr>
            <a:lvl2pPr>
              <a:defRPr sz="21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800">
                <a:latin typeface="Franklin Gothic Book"/>
                <a:cs typeface="Franklin Gothic Book"/>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01E5826-D010-4E9F-AB0B-BCD67680CB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100" b="0">
                <a:latin typeface="Franklin Gothic Medium"/>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D424B6A-6E4B-4D7C-AAAF-966C55997CE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a:prstGeom prst="rect">
            <a:avLst/>
          </a:prstGeom>
        </p:spPr>
        <p:txBody>
          <a:bodyPr/>
          <a:lstStyle>
            <a:lvl1pPr>
              <a:defRPr sz="2800">
                <a:latin typeface="Franklin Gothic Medium"/>
                <a:cs typeface="Franklin Gothic Medium"/>
              </a:defRPr>
            </a:lvl1pPr>
          </a:lstStyle>
          <a:p>
            <a:r>
              <a:rPr lang="en-US" dirty="0"/>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ECEBBAF-A1F5-4C63-908C-D50EB8EAF57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020394B-D24E-4448-8418-9F852E1400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838200"/>
          </a:xfrm>
          <a:prstGeom prst="rect">
            <a:avLst/>
          </a:prstGeom>
        </p:spPr>
        <p:txBody>
          <a:bodyPr anchor="t" anchorCtr="0"/>
          <a:lstStyle>
            <a:lvl1pPr algn="l">
              <a:defRPr sz="2100" b="0">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3575050" y="685800"/>
            <a:ext cx="5111750" cy="5440363"/>
          </a:xfrm>
          <a:prstGeom prst="rect">
            <a:avLst/>
          </a:prstGeom>
        </p:spPr>
        <p:txBody>
          <a:bodyPr/>
          <a:lstStyle>
            <a:lvl1pPr>
              <a:defRPr sz="2100">
                <a:latin typeface="Franklin Gothic Book"/>
                <a:cs typeface="Franklin Gothic Book"/>
              </a:defRPr>
            </a:lvl1pPr>
            <a:lvl2pPr>
              <a:defRPr sz="2100">
                <a:latin typeface="Franklin Gothic Book"/>
                <a:cs typeface="Franklin Gothic Book"/>
              </a:defRPr>
            </a:lvl2pPr>
            <a:lvl3pPr>
              <a:defRPr sz="1800">
                <a:latin typeface="Franklin Gothic Book"/>
                <a:cs typeface="Franklin Gothic Book"/>
              </a:defRPr>
            </a:lvl3pPr>
            <a:lvl4pPr>
              <a:defRPr sz="1600">
                <a:latin typeface="Franklin Gothic Book"/>
                <a:cs typeface="Franklin Gothic Book"/>
              </a:defRPr>
            </a:lvl4pPr>
            <a:lvl5pPr>
              <a:defRPr sz="1400">
                <a:latin typeface="Franklin Gothic Book"/>
                <a:cs typeface="Franklin Gothic Book"/>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76400"/>
            <a:ext cx="3008313" cy="4449763"/>
          </a:xfrm>
          <a:prstGeom prst="rect">
            <a:avLst/>
          </a:prstGeom>
        </p:spPr>
        <p:txBody>
          <a:bodyPr/>
          <a:lstStyle>
            <a:lvl1pPr marL="0" indent="0">
              <a:buNone/>
              <a:defRPr sz="180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AA3696B-30FA-4491-B3F3-9B91F8ECAC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14BB7B8C-EE5D-480C-9C0C-F80004B6B3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910E1D-ABB8-4096-805A-042D05941B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53144" cy="414867"/>
          </a:xfrm>
          <a:prstGeom prst="rect">
            <a:avLst/>
          </a:prstGeom>
          <a:gradFill flip="none" rotWithShape="1">
            <a:gsLst>
              <a:gs pos="72000">
                <a:srgbClr val="0C61A4"/>
              </a:gs>
              <a:gs pos="100000">
                <a:srgbClr val="08487C"/>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p:cNvSpPr txBox="1">
            <a:spLocks/>
          </p:cNvSpPr>
          <p:nvPr userDrawn="1"/>
        </p:nvSpPr>
        <p:spPr>
          <a:xfrm>
            <a:off x="608171" y="50797"/>
            <a:ext cx="5600011" cy="387354"/>
          </a:xfrm>
          <a:prstGeom prst="rect">
            <a:avLst/>
          </a:prstGeom>
        </p:spPr>
        <p:txBody>
          <a:bodyPr vert="horz" lIns="0" tIns="45720" rIns="0" bIns="45720" rtlCol="0">
            <a:no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chemeClr val="bg1"/>
                </a:solidFill>
                <a:effectLst/>
                <a:uLnTx/>
                <a:uFillTx/>
                <a:latin typeface="Baskerville Old Face"/>
                <a:ea typeface="+mn-ea"/>
                <a:cs typeface="Baskerville Old Face"/>
              </a:rPr>
              <a:t>Center on Budget and Policy Priorities</a:t>
            </a:r>
            <a:endParaRPr kumimoji="0" lang="en-US" sz="1400" b="0" i="0" u="none" strike="noStrike" kern="1200" cap="none" spc="0" normalizeH="0" baseline="0" noProof="0" dirty="0">
              <a:ln>
                <a:noFill/>
              </a:ln>
              <a:solidFill>
                <a:schemeClr val="bg1"/>
              </a:solidFill>
              <a:effectLst/>
              <a:uLnTx/>
              <a:uFillTx/>
              <a:latin typeface="Myriad Pro Semibold"/>
              <a:ea typeface="+mn-ea"/>
              <a:cs typeface="Myriad Pro Semibold"/>
            </a:endParaRPr>
          </a:p>
        </p:txBody>
      </p:sp>
      <p:pic>
        <p:nvPicPr>
          <p:cNvPr id="10" name="Picture 9" descr="logo.wmf"/>
          <p:cNvPicPr>
            <a:picLocks noChangeAspect="1"/>
          </p:cNvPicPr>
          <p:nvPr userDrawn="1"/>
        </p:nvPicPr>
        <p:blipFill>
          <a:blip r:embed="rId13" cstate="print"/>
          <a:stretch>
            <a:fillRect/>
          </a:stretch>
        </p:blipFill>
        <p:spPr>
          <a:xfrm>
            <a:off x="228947" y="46904"/>
            <a:ext cx="302336" cy="302336"/>
          </a:xfrm>
          <a:prstGeom prst="rect">
            <a:avLst/>
          </a:prstGeom>
        </p:spPr>
      </p:pic>
      <p:sp>
        <p:nvSpPr>
          <p:cNvPr id="5" name="TextBox 5"/>
          <p:cNvSpPr txBox="1">
            <a:spLocks noChangeArrowheads="1"/>
          </p:cNvSpPr>
          <p:nvPr userDrawn="1"/>
        </p:nvSpPr>
        <p:spPr bwMode="auto">
          <a:xfrm>
            <a:off x="7391400" y="6169025"/>
            <a:ext cx="1371600" cy="307975"/>
          </a:xfrm>
          <a:prstGeom prst="rect">
            <a:avLst/>
          </a:prstGeom>
          <a:solidFill>
            <a:schemeClr val="bg1"/>
          </a:solidFill>
          <a:ln w="9525">
            <a:noFill/>
            <a:miter lim="800000"/>
            <a:headEnd/>
            <a:tailEnd/>
          </a:ln>
        </p:spPr>
        <p:txBody>
          <a:bodyPr>
            <a:spAutoFit/>
          </a:bodyPr>
          <a:lstStyle/>
          <a:p>
            <a:pPr algn="r"/>
            <a:r>
              <a:rPr lang="en-US" sz="1400" dirty="0">
                <a:solidFill>
                  <a:srgbClr val="0C61A4"/>
                </a:solidFill>
                <a:latin typeface="Franklin Gothic Medium"/>
                <a:cs typeface="Franklin Gothic Medium"/>
              </a:rPr>
              <a:t>cbpp.org</a:t>
            </a:r>
          </a:p>
        </p:txBody>
      </p:sp>
      <p:sp>
        <p:nvSpPr>
          <p:cNvPr id="6" name="Slide Number Placeholder 5"/>
          <p:cNvSpPr>
            <a:spLocks noGrp="1"/>
          </p:cNvSpPr>
          <p:nvPr>
            <p:ph type="sldNum" sz="quarter" idx="4"/>
          </p:nvPr>
        </p:nvSpPr>
        <p:spPr>
          <a:xfrm>
            <a:off x="8229600" y="92075"/>
            <a:ext cx="533400" cy="365125"/>
          </a:xfrm>
          <a:prstGeom prst="rect">
            <a:avLst/>
          </a:prstGeom>
        </p:spPr>
        <p:txBody>
          <a:bodyPr/>
          <a:lstStyle>
            <a:lvl1pPr algn="ctr">
              <a:defRPr sz="1400">
                <a:solidFill>
                  <a:schemeClr val="bg1"/>
                </a:solidFill>
                <a:latin typeface="Franklin Gothic Book"/>
                <a:cs typeface="Franklin Gothic Book"/>
              </a:defRPr>
            </a:lvl1pPr>
          </a:lstStyle>
          <a:p>
            <a:fld id="{D391454F-07E3-4287-AD19-7E12999A90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ingchild.harvard.edu/science/deep-dives/adult-capabiliti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calworksnextgen.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hyperlink" Target="mailto:Rachel@globallearningpartners.com" TargetMode="External"/><Relationship Id="rId3" Type="http://schemas.openxmlformats.org/officeDocument/2006/relationships/hyperlink" Target="mailto:pavetti@cbpp.org" TargetMode="External"/><Relationship Id="rId7" Type="http://schemas.openxmlformats.org/officeDocument/2006/relationships/hyperlink" Target="mailto:jcrowley@mathematica-mpr.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Nnicolai@mathematica-mpr.com" TargetMode="External"/><Relationship Id="rId5" Type="http://schemas.openxmlformats.org/officeDocument/2006/relationships/hyperlink" Target="mailto:Meganatroy@gmail.com" TargetMode="External"/><Relationship Id="rId4" Type="http://schemas.openxmlformats.org/officeDocument/2006/relationships/hyperlink" Target="mailto:Valerie@globallearningpartner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txBox="1">
            <a:spLocks/>
          </p:cNvSpPr>
          <p:nvPr/>
        </p:nvSpPr>
        <p:spPr bwMode="auto">
          <a:xfrm>
            <a:off x="1295400" y="923544"/>
            <a:ext cx="6553200" cy="18196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800" b="1" dirty="0">
                <a:solidFill>
                  <a:srgbClr val="0C61A4"/>
                </a:solidFill>
              </a:rPr>
              <a:t>Evidence to Practice: </a:t>
            </a:r>
          </a:p>
          <a:p>
            <a:r>
              <a:rPr lang="en-US" sz="2800" b="1" dirty="0">
                <a:solidFill>
                  <a:srgbClr val="0C61A4"/>
                </a:solidFill>
              </a:rPr>
              <a:t>Goal Achievement in CalWORKs 2.0</a:t>
            </a:r>
            <a:endParaRPr lang="en-US" sz="2800" dirty="0">
              <a:solidFill>
                <a:srgbClr val="0C61A4"/>
              </a:solidFill>
            </a:endParaRPr>
          </a:p>
        </p:txBody>
      </p:sp>
      <p:sp>
        <p:nvSpPr>
          <p:cNvPr id="68" name="Title 1"/>
          <p:cNvSpPr txBox="1">
            <a:spLocks/>
          </p:cNvSpPr>
          <p:nvPr/>
        </p:nvSpPr>
        <p:spPr bwMode="auto">
          <a:xfrm>
            <a:off x="2573383" y="2189478"/>
            <a:ext cx="4229100" cy="2536826"/>
          </a:xfrm>
          <a:prstGeom prst="rect">
            <a:avLst/>
          </a:prstGeom>
          <a:noFill/>
          <a:ln w="9525">
            <a:noFill/>
            <a:miter lim="800000"/>
            <a:headEnd/>
            <a:tailEnd/>
          </a:ln>
        </p:spPr>
        <p:txBody>
          <a:bodyPr/>
          <a:lstStyle/>
          <a:p>
            <a:pPr algn="ctr"/>
            <a:endParaRPr lang="en-US" dirty="0">
              <a:solidFill>
                <a:srgbClr val="0C61A4"/>
              </a:solidFill>
              <a:latin typeface="Franklin Gothic Book"/>
              <a:cs typeface="Franklin Gothic Book"/>
            </a:endParaRPr>
          </a:p>
          <a:p>
            <a:pPr algn="ctr"/>
            <a:r>
              <a:rPr lang="en-US" dirty="0">
                <a:solidFill>
                  <a:srgbClr val="0C61A4"/>
                </a:solidFill>
                <a:latin typeface="Franklin Gothic Book"/>
                <a:cs typeface="Franklin Gothic Book"/>
              </a:rPr>
              <a:t>LaDonna Pavetti, Ph.D. </a:t>
            </a:r>
          </a:p>
          <a:p>
            <a:pPr algn="ctr"/>
            <a:r>
              <a:rPr lang="en-US" dirty="0">
                <a:solidFill>
                  <a:srgbClr val="0C61A4"/>
                </a:solidFill>
                <a:latin typeface="Franklin Gothic Book"/>
                <a:cs typeface="Franklin Gothic Book"/>
              </a:rPr>
              <a:t>Center on Budget and Policy Priorities</a:t>
            </a:r>
          </a:p>
          <a:p>
            <a:pPr algn="ctr"/>
            <a:endParaRPr lang="en-US" dirty="0">
              <a:solidFill>
                <a:srgbClr val="0C61A4"/>
              </a:solidFill>
              <a:latin typeface="Franklin Gothic Book"/>
              <a:cs typeface="Franklin Gothic Book"/>
            </a:endParaRPr>
          </a:p>
          <a:p>
            <a:pPr algn="ctr"/>
            <a:r>
              <a:rPr lang="en-US" dirty="0">
                <a:solidFill>
                  <a:srgbClr val="0C61A4"/>
                </a:solidFill>
                <a:latin typeface="Franklin Gothic Book"/>
                <a:cs typeface="Franklin Gothic Book"/>
              </a:rPr>
              <a:t>Valerie Uccellani</a:t>
            </a:r>
          </a:p>
          <a:p>
            <a:pPr algn="ctr"/>
            <a:r>
              <a:rPr lang="en-US" dirty="0">
                <a:solidFill>
                  <a:srgbClr val="0C61A4"/>
                </a:solidFill>
                <a:latin typeface="Franklin Gothic Book"/>
                <a:cs typeface="Franklin Gothic Book"/>
              </a:rPr>
              <a:t>Global Learning Partners</a:t>
            </a:r>
          </a:p>
          <a:p>
            <a:pPr algn="ctr"/>
            <a:endParaRPr lang="en-US" dirty="0">
              <a:solidFill>
                <a:srgbClr val="0C61A4"/>
              </a:solidFill>
              <a:latin typeface="Franklin Gothic Book"/>
              <a:cs typeface="Franklin Gothic Book"/>
            </a:endParaRPr>
          </a:p>
          <a:p>
            <a:pPr algn="ctr"/>
            <a:r>
              <a:rPr lang="en-US" dirty="0">
                <a:solidFill>
                  <a:srgbClr val="0C61A4"/>
                </a:solidFill>
                <a:latin typeface="Franklin Gothic Book"/>
                <a:cs typeface="Franklin Gothic Book"/>
              </a:rPr>
              <a:t>Megan Stanley</a:t>
            </a:r>
          </a:p>
          <a:p>
            <a:pPr algn="ctr"/>
            <a:r>
              <a:rPr lang="en-US" dirty="0">
                <a:solidFill>
                  <a:srgbClr val="0C61A4"/>
                </a:solidFill>
                <a:latin typeface="Franklin Gothic Book"/>
                <a:cs typeface="Franklin Gothic Book"/>
              </a:rPr>
              <a:t>Consultant</a:t>
            </a:r>
          </a:p>
          <a:p>
            <a:pPr algn="ctr"/>
            <a:endParaRPr lang="en-US" dirty="0">
              <a:solidFill>
                <a:srgbClr val="0C61A4"/>
              </a:solidFill>
              <a:latin typeface="Franklin Gothic Book"/>
              <a:cs typeface="Franklin Gothic Book"/>
            </a:endParaRPr>
          </a:p>
        </p:txBody>
      </p:sp>
      <p:sp>
        <p:nvSpPr>
          <p:cNvPr id="69" name="Title 1"/>
          <p:cNvSpPr txBox="1">
            <a:spLocks/>
          </p:cNvSpPr>
          <p:nvPr/>
        </p:nvSpPr>
        <p:spPr bwMode="auto">
          <a:xfrm>
            <a:off x="1885950" y="5105400"/>
            <a:ext cx="5638800" cy="609600"/>
          </a:xfrm>
          <a:prstGeom prst="rect">
            <a:avLst/>
          </a:prstGeom>
          <a:noFill/>
          <a:ln w="9525">
            <a:noFill/>
            <a:miter lim="800000"/>
            <a:headEnd/>
            <a:tailEnd/>
          </a:ln>
        </p:spPr>
        <p:txBody>
          <a:bodyPr/>
          <a:lstStyle/>
          <a:p>
            <a:pPr algn="ctr"/>
            <a:r>
              <a:rPr lang="en-US" dirty="0">
                <a:solidFill>
                  <a:srgbClr val="0C61A4"/>
                </a:solidFill>
                <a:latin typeface="Franklin Gothic Book"/>
                <a:cs typeface="Franklin Gothic Book"/>
              </a:rPr>
              <a:t>March 12 and 13, 2018</a:t>
            </a:r>
          </a:p>
          <a:p>
            <a:pPr algn="ctr"/>
            <a:r>
              <a:rPr lang="en-US" dirty="0">
                <a:solidFill>
                  <a:srgbClr val="0C61A4"/>
                </a:solidFill>
                <a:latin typeface="Franklin Gothic Book"/>
                <a:cs typeface="Franklin Gothic Book"/>
              </a:rPr>
              <a:t>Santa Barbara, California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9906-FBD5-40B6-A602-37B6C7C1D862}"/>
              </a:ext>
            </a:extLst>
          </p:cNvPr>
          <p:cNvSpPr>
            <a:spLocks noGrp="1"/>
          </p:cNvSpPr>
          <p:nvPr>
            <p:ph type="title"/>
          </p:nvPr>
        </p:nvSpPr>
        <p:spPr>
          <a:xfrm>
            <a:off x="152400" y="609600"/>
            <a:ext cx="8839200" cy="808038"/>
          </a:xfrm>
        </p:spPr>
        <p:txBody>
          <a:bodyPr/>
          <a:lstStyle/>
          <a:p>
            <a:r>
              <a:rPr lang="en-US" sz="2400" b="1" dirty="0">
                <a:solidFill>
                  <a:srgbClr val="0C61A4"/>
                </a:solidFill>
              </a:rPr>
              <a:t>The Science Underlying the Goal Achievement Framework</a:t>
            </a:r>
            <a:endParaRPr lang="en-US" sz="2400" dirty="0">
              <a:solidFill>
                <a:srgbClr val="0C61A4"/>
              </a:solidFill>
            </a:endParaRPr>
          </a:p>
        </p:txBody>
      </p:sp>
      <p:sp>
        <p:nvSpPr>
          <p:cNvPr id="4" name="Content Placeholder 3">
            <a:extLst>
              <a:ext uri="{FF2B5EF4-FFF2-40B4-BE49-F238E27FC236}">
                <a16:creationId xmlns:a16="http://schemas.microsoft.com/office/drawing/2014/main" id="{2107D2E8-90AE-48E5-9B4D-3C1E47A595E8}"/>
              </a:ext>
            </a:extLst>
          </p:cNvPr>
          <p:cNvSpPr>
            <a:spLocks noGrp="1"/>
          </p:cNvSpPr>
          <p:nvPr>
            <p:ph idx="1"/>
          </p:nvPr>
        </p:nvSpPr>
        <p:spPr>
          <a:xfrm>
            <a:off x="457200" y="1166018"/>
            <a:ext cx="8229600" cy="4525963"/>
          </a:xfrm>
        </p:spPr>
        <p:txBody>
          <a:bodyPr/>
          <a:lstStyle/>
          <a:p>
            <a:r>
              <a:rPr lang="en-US" sz="2400" b="1" dirty="0">
                <a:solidFill>
                  <a:schemeClr val="accent6"/>
                </a:solidFill>
                <a:latin typeface="+mn-lt"/>
              </a:rPr>
              <a:t>Scarcity of Resources and Time (from Behavioral Science)</a:t>
            </a:r>
            <a:r>
              <a:rPr lang="en-US" sz="2400" b="1" dirty="0">
                <a:latin typeface="+mn-lt"/>
              </a:rPr>
              <a:t> – </a:t>
            </a:r>
            <a:r>
              <a:rPr lang="en-US" sz="2400" dirty="0">
                <a:latin typeface="+mn-lt"/>
              </a:rPr>
              <a:t>we have limited “bandwidth” which means we can only act on a limited amount of information at any given time</a:t>
            </a:r>
          </a:p>
          <a:p>
            <a:r>
              <a:rPr lang="en-US" sz="2400" b="1" dirty="0">
                <a:solidFill>
                  <a:schemeClr val="accent6"/>
                </a:solidFill>
                <a:latin typeface="+mn-lt"/>
              </a:rPr>
              <a:t>Goal Achievement </a:t>
            </a:r>
            <a:r>
              <a:rPr lang="en-US" sz="2400" b="1" dirty="0">
                <a:latin typeface="+mn-lt"/>
              </a:rPr>
              <a:t>– </a:t>
            </a:r>
            <a:r>
              <a:rPr lang="en-US" sz="2400" b="1" i="1" dirty="0">
                <a:latin typeface="+mn-lt"/>
              </a:rPr>
              <a:t>how </a:t>
            </a:r>
            <a:r>
              <a:rPr lang="en-US" sz="2400" dirty="0">
                <a:latin typeface="+mn-lt"/>
              </a:rPr>
              <a:t>we set goals, develop and execute plans to achieve them matters</a:t>
            </a:r>
          </a:p>
          <a:p>
            <a:r>
              <a:rPr lang="en-US" sz="2400" b="1" dirty="0">
                <a:solidFill>
                  <a:schemeClr val="accent6"/>
                </a:solidFill>
                <a:latin typeface="+mn-lt"/>
              </a:rPr>
              <a:t>Adult learning </a:t>
            </a:r>
            <a:r>
              <a:rPr lang="en-US" sz="2400" b="1" dirty="0">
                <a:latin typeface="+mn-lt"/>
              </a:rPr>
              <a:t>– </a:t>
            </a:r>
            <a:r>
              <a:rPr lang="en-US" sz="2400" dirty="0">
                <a:latin typeface="+mn-lt"/>
              </a:rPr>
              <a:t>in order to learn something new, we need to do something with it – providing information is not sufficient</a:t>
            </a:r>
          </a:p>
          <a:p>
            <a:r>
              <a:rPr lang="en-US" sz="2400" b="1" dirty="0">
                <a:solidFill>
                  <a:schemeClr val="accent6"/>
                </a:solidFill>
              </a:rPr>
              <a:t>Adult Capabilities</a:t>
            </a:r>
            <a:r>
              <a:rPr lang="en-US" sz="2400" b="1" dirty="0">
                <a:solidFill>
                  <a:schemeClr val="accent2"/>
                </a:solidFill>
              </a:rPr>
              <a:t> </a:t>
            </a:r>
            <a:r>
              <a:rPr lang="en-US" sz="2400" dirty="0"/>
              <a:t>– executive function and self-regulation; skills that support our ability to focus, plan for and achieve goals, adapt to changing situations, and resist impulsive behaviors.</a:t>
            </a:r>
            <a:r>
              <a:rPr lang="en-US" sz="2400" b="1" dirty="0"/>
              <a:t> </a:t>
            </a:r>
            <a:r>
              <a:rPr lang="en-US" sz="2400" dirty="0">
                <a:hlinkClick r:id="rId2"/>
              </a:rPr>
              <a:t>https://developingchild.harvard.edu/science/deep-dives/adult-capabilities/</a:t>
            </a:r>
            <a:r>
              <a:rPr lang="en-US" sz="2400" dirty="0"/>
              <a:t> </a:t>
            </a:r>
          </a:p>
          <a:p>
            <a:endParaRPr lang="en-US" sz="2400" b="1" dirty="0">
              <a:latin typeface="+mn-lt"/>
            </a:endParaRPr>
          </a:p>
        </p:txBody>
      </p:sp>
    </p:spTree>
    <p:extLst>
      <p:ext uri="{BB962C8B-B14F-4D97-AF65-F5344CB8AC3E}">
        <p14:creationId xmlns:p14="http://schemas.microsoft.com/office/powerpoint/2010/main" val="409933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A0E3D-9D04-4012-AEBF-CF1B95B588B9}"/>
              </a:ext>
            </a:extLst>
          </p:cNvPr>
          <p:cNvSpPr>
            <a:spLocks noGrp="1"/>
          </p:cNvSpPr>
          <p:nvPr>
            <p:ph type="title"/>
          </p:nvPr>
        </p:nvSpPr>
        <p:spPr>
          <a:xfrm>
            <a:off x="457200" y="609600"/>
            <a:ext cx="8229600" cy="1143000"/>
          </a:xfrm>
        </p:spPr>
        <p:txBody>
          <a:bodyPr/>
          <a:lstStyle/>
          <a:p>
            <a:r>
              <a:rPr lang="en-US" dirty="0">
                <a:solidFill>
                  <a:srgbClr val="0C61A4"/>
                </a:solidFill>
              </a:rPr>
              <a:t>What Are Adult Capabilities? </a:t>
            </a:r>
            <a:br>
              <a:rPr lang="en-US" dirty="0">
                <a:solidFill>
                  <a:srgbClr val="0C61A4"/>
                </a:solidFill>
              </a:rPr>
            </a:br>
            <a:r>
              <a:rPr lang="en-US" dirty="0">
                <a:solidFill>
                  <a:srgbClr val="0C61A4"/>
                </a:solidFill>
              </a:rPr>
              <a:t>(aka, Executive Function and Self-Regulation Skills)</a:t>
            </a:r>
          </a:p>
        </p:txBody>
      </p:sp>
      <p:pic>
        <p:nvPicPr>
          <p:cNvPr id="5" name="Content Placeholder 4">
            <a:extLst>
              <a:ext uri="{FF2B5EF4-FFF2-40B4-BE49-F238E27FC236}">
                <a16:creationId xmlns:a16="http://schemas.microsoft.com/office/drawing/2014/main" id="{05DE6ADB-5F63-4CF2-8658-0D11657976C1}"/>
              </a:ext>
            </a:extLst>
          </p:cNvPr>
          <p:cNvPicPr>
            <a:picLocks noGrp="1"/>
          </p:cNvPicPr>
          <p:nvPr>
            <p:ph idx="1"/>
          </p:nvPr>
        </p:nvPicPr>
        <p:blipFill>
          <a:blip r:embed="rId2" cstate="print">
            <a:alphaModFix amt="20000"/>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tretch>
            <a:fillRect/>
          </a:stretch>
        </p:blipFill>
        <p:spPr>
          <a:xfrm>
            <a:off x="2137885" y="1120103"/>
            <a:ext cx="4525963" cy="4525963"/>
          </a:xfrm>
          <a:prstGeom prst="rect">
            <a:avLst/>
          </a:prstGeom>
        </p:spPr>
      </p:pic>
      <p:sp>
        <p:nvSpPr>
          <p:cNvPr id="6" name="Text Box 21">
            <a:extLst>
              <a:ext uri="{FF2B5EF4-FFF2-40B4-BE49-F238E27FC236}">
                <a16:creationId xmlns:a16="http://schemas.microsoft.com/office/drawing/2014/main" id="{264D5478-09C8-4109-A8FC-67FE4917EFC1}"/>
              </a:ext>
            </a:extLst>
          </p:cNvPr>
          <p:cNvSpPr txBox="1"/>
          <p:nvPr/>
        </p:nvSpPr>
        <p:spPr>
          <a:xfrm>
            <a:off x="2514600" y="2539995"/>
            <a:ext cx="3772535" cy="1828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600" b="1" i="1" dirty="0">
                <a:solidFill>
                  <a:srgbClr val="ED7D31"/>
                </a:solidFill>
                <a:effectLst/>
                <a:ea typeface="Calibri" panose="020F0502020204030204" pitchFamily="34" charset="0"/>
                <a:cs typeface="Times New Roman" panose="02020603050405020304" pitchFamily="18" charset="0"/>
              </a:rPr>
              <a:t>Planning</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600" b="1" i="1" dirty="0">
                <a:solidFill>
                  <a:srgbClr val="2F5496"/>
                </a:solidFill>
                <a:effectLst/>
                <a:ea typeface="Calibri" panose="020F0502020204030204" pitchFamily="34" charset="0"/>
                <a:cs typeface="Times New Roman" panose="02020603050405020304" pitchFamily="18" charset="0"/>
              </a:rPr>
              <a:t>            Self-Control</a:t>
            </a:r>
            <a:endParaRPr lang="en-US" sz="1100" dirty="0">
              <a:effectLst/>
              <a:ea typeface="Calibri" panose="020F0502020204030204" pitchFamily="34" charset="0"/>
              <a:cs typeface="Times New Roman" panose="02020603050405020304" pitchFamily="18" charset="0"/>
            </a:endParaRPr>
          </a:p>
          <a:p>
            <a:pPr marL="1371600" marR="0" indent="457200" algn="ctr">
              <a:lnSpc>
                <a:spcPct val="107000"/>
              </a:lnSpc>
              <a:spcBef>
                <a:spcPts val="0"/>
              </a:spcBef>
              <a:spcAft>
                <a:spcPts val="800"/>
              </a:spcAft>
            </a:pPr>
            <a:r>
              <a:rPr lang="en-US" sz="2600" b="1" i="1" dirty="0">
                <a:solidFill>
                  <a:srgbClr val="00B0F0"/>
                </a:solidFill>
                <a:effectLst/>
                <a:ea typeface="Calibri" panose="020F0502020204030204" pitchFamily="34" charset="0"/>
                <a:cs typeface="Times New Roman" panose="02020603050405020304" pitchFamily="18" charset="0"/>
              </a:rPr>
              <a:t>  Monitoring</a:t>
            </a:r>
            <a:endParaRPr lang="en-US" sz="11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4E83F44-B977-402A-AD0E-6726211F90F3}"/>
              </a:ext>
            </a:extLst>
          </p:cNvPr>
          <p:cNvSpPr txBox="1"/>
          <p:nvPr/>
        </p:nvSpPr>
        <p:spPr>
          <a:xfrm>
            <a:off x="685800" y="5052757"/>
            <a:ext cx="7086600" cy="1323439"/>
          </a:xfrm>
          <a:prstGeom prst="rect">
            <a:avLst/>
          </a:prstGeom>
          <a:noFill/>
        </p:spPr>
        <p:txBody>
          <a:bodyPr wrap="square" rtlCol="0">
            <a:spAutoFit/>
          </a:bodyPr>
          <a:lstStyle/>
          <a:p>
            <a:pPr lvl="0"/>
            <a:r>
              <a:rPr lang="en-US" sz="2000" dirty="0">
                <a:latin typeface="+mn-lt"/>
              </a:rPr>
              <a:t>Core adult capabilities support our ability to focus, plan for and achieve goals, adapt to changing situations, and resist impulsive behaviors. We need these skills to manage life, work, and relationships successfully. </a:t>
            </a:r>
          </a:p>
        </p:txBody>
      </p:sp>
    </p:spTree>
    <p:extLst>
      <p:ext uri="{BB962C8B-B14F-4D97-AF65-F5344CB8AC3E}">
        <p14:creationId xmlns:p14="http://schemas.microsoft.com/office/powerpoint/2010/main" val="129930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96F48D-3DE3-4A23-B0CB-3DBF406D915F}"/>
              </a:ext>
            </a:extLst>
          </p:cNvPr>
          <p:cNvGrpSpPr/>
          <p:nvPr/>
        </p:nvGrpSpPr>
        <p:grpSpPr>
          <a:xfrm>
            <a:off x="1066800" y="1429385"/>
            <a:ext cx="7225937" cy="4149090"/>
            <a:chOff x="-30720" y="0"/>
            <a:chExt cx="6797280" cy="3269114"/>
          </a:xfrm>
        </p:grpSpPr>
        <p:sp>
          <p:nvSpPr>
            <p:cNvPr id="4" name="Frame 3">
              <a:extLst>
                <a:ext uri="{FF2B5EF4-FFF2-40B4-BE49-F238E27FC236}">
                  <a16:creationId xmlns:a16="http://schemas.microsoft.com/office/drawing/2014/main" id="{FC9FCE41-980D-47B4-B090-E3B102A7CA82}"/>
                </a:ext>
              </a:extLst>
            </p:cNvPr>
            <p:cNvSpPr/>
            <p:nvPr/>
          </p:nvSpPr>
          <p:spPr>
            <a:xfrm>
              <a:off x="0" y="0"/>
              <a:ext cx="6766560" cy="3207753"/>
            </a:xfrm>
            <a:prstGeom prst="frame">
              <a:avLst/>
            </a:prstGeom>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 name="Group 4">
              <a:extLst>
                <a:ext uri="{FF2B5EF4-FFF2-40B4-BE49-F238E27FC236}">
                  <a16:creationId xmlns:a16="http://schemas.microsoft.com/office/drawing/2014/main" id="{96654ED9-04A8-4B45-937E-B93BCC333CDC}"/>
                </a:ext>
              </a:extLst>
            </p:cNvPr>
            <p:cNvGrpSpPr/>
            <p:nvPr/>
          </p:nvGrpSpPr>
          <p:grpSpPr>
            <a:xfrm>
              <a:off x="562677" y="460366"/>
              <a:ext cx="5719445" cy="2808748"/>
              <a:chOff x="358148" y="-131704"/>
              <a:chExt cx="5719565" cy="2086334"/>
            </a:xfrm>
          </p:grpSpPr>
          <p:sp>
            <p:nvSpPr>
              <p:cNvPr id="7" name="Text Box 23">
                <a:extLst>
                  <a:ext uri="{FF2B5EF4-FFF2-40B4-BE49-F238E27FC236}">
                    <a16:creationId xmlns:a16="http://schemas.microsoft.com/office/drawing/2014/main" id="{31501223-66FC-44E0-B638-C4D56D756425}"/>
                  </a:ext>
                </a:extLst>
              </p:cNvPr>
              <p:cNvSpPr txBox="1"/>
              <p:nvPr/>
            </p:nvSpPr>
            <p:spPr>
              <a:xfrm>
                <a:off x="358148" y="-5660"/>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Planning &amp; Prioritization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Organization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Time Management</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Task Initiation</a:t>
                </a:r>
                <a:endParaRPr lang="en-US" sz="1400" dirty="0">
                  <a:effectLst/>
                  <a:ea typeface="Calibri" panose="020F0502020204030204" pitchFamily="34" charset="0"/>
                  <a:cs typeface="Times New Roman" panose="02020603050405020304" pitchFamily="18" charset="0"/>
                </a:endParaRPr>
              </a:p>
            </p:txBody>
          </p:sp>
          <p:sp>
            <p:nvSpPr>
              <p:cNvPr id="8" name="Text Box 24">
                <a:extLst>
                  <a:ext uri="{FF2B5EF4-FFF2-40B4-BE49-F238E27FC236}">
                    <a16:creationId xmlns:a16="http://schemas.microsoft.com/office/drawing/2014/main" id="{D5E5201B-7712-4E41-90BA-C4CDA18F45E5}"/>
                  </a:ext>
                </a:extLst>
              </p:cNvPr>
              <p:cNvSpPr txBox="1"/>
              <p:nvPr/>
            </p:nvSpPr>
            <p:spPr>
              <a:xfrm>
                <a:off x="2175310" y="9625"/>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Response Inhibition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Emotional Control</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Sustained Attention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Stress Tolerance</a:t>
                </a:r>
                <a:endParaRPr lang="en-US" sz="1400" dirty="0">
                  <a:effectLst/>
                  <a:ea typeface="Calibri" panose="020F0502020204030204" pitchFamily="34" charset="0"/>
                  <a:cs typeface="Times New Roman" panose="02020603050405020304" pitchFamily="18" charset="0"/>
                </a:endParaRPr>
              </a:p>
            </p:txBody>
          </p:sp>
          <p:sp>
            <p:nvSpPr>
              <p:cNvPr id="9" name="Text Box 25">
                <a:extLst>
                  <a:ext uri="{FF2B5EF4-FFF2-40B4-BE49-F238E27FC236}">
                    <a16:creationId xmlns:a16="http://schemas.microsoft.com/office/drawing/2014/main" id="{CE4CE5A2-F0C0-4EB9-9783-2688880A0D1F}"/>
                  </a:ext>
                </a:extLst>
              </p:cNvPr>
              <p:cNvSpPr txBox="1"/>
              <p:nvPr/>
            </p:nvSpPr>
            <p:spPr>
              <a:xfrm>
                <a:off x="4130168" y="-131704"/>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Goal-Directed Persistence</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Working Memory</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Flexibility</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Metacognition</a:t>
                </a:r>
                <a:endParaRPr lang="en-US" sz="1400" dirty="0">
                  <a:effectLst/>
                  <a:ea typeface="Calibri" panose="020F0502020204030204" pitchFamily="34" charset="0"/>
                  <a:cs typeface="Times New Roman" panose="02020603050405020304" pitchFamily="18" charset="0"/>
                </a:endParaRPr>
              </a:p>
            </p:txBody>
          </p:sp>
        </p:grpSp>
        <p:sp>
          <p:nvSpPr>
            <p:cNvPr id="6" name="Text Box 26">
              <a:extLst>
                <a:ext uri="{FF2B5EF4-FFF2-40B4-BE49-F238E27FC236}">
                  <a16:creationId xmlns:a16="http://schemas.microsoft.com/office/drawing/2014/main" id="{9877A0B3-C30F-49B7-A6F8-EA3C4E59210E}"/>
                </a:ext>
              </a:extLst>
            </p:cNvPr>
            <p:cNvSpPr txBox="1"/>
            <p:nvPr/>
          </p:nvSpPr>
          <p:spPr>
            <a:xfrm>
              <a:off x="-30720" y="72190"/>
              <a:ext cx="6704965" cy="457200"/>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dirty="0">
                  <a:solidFill>
                    <a:srgbClr val="0C61A4"/>
                  </a:solidFill>
                  <a:effectLst/>
                  <a:ea typeface="Calibri" panose="020F0502020204030204" pitchFamily="34" charset="0"/>
                  <a:cs typeface="Times New Roman" panose="02020603050405020304" pitchFamily="18" charset="0"/>
                </a:rPr>
                <a:t>12 Executive (Function) Skills</a:t>
              </a:r>
              <a:endParaRPr lang="en-US" sz="1100" dirty="0">
                <a:solidFill>
                  <a:srgbClr val="0C61A4"/>
                </a:solidFill>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0176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296F48D-3DE3-4A23-B0CB-3DBF406D915F}"/>
              </a:ext>
            </a:extLst>
          </p:cNvPr>
          <p:cNvGrpSpPr/>
          <p:nvPr/>
        </p:nvGrpSpPr>
        <p:grpSpPr>
          <a:xfrm>
            <a:off x="551812" y="2590800"/>
            <a:ext cx="7225937" cy="4149090"/>
            <a:chOff x="-30720" y="0"/>
            <a:chExt cx="6797280" cy="3269114"/>
          </a:xfrm>
        </p:grpSpPr>
        <p:sp>
          <p:nvSpPr>
            <p:cNvPr id="4" name="Frame 3">
              <a:extLst>
                <a:ext uri="{FF2B5EF4-FFF2-40B4-BE49-F238E27FC236}">
                  <a16:creationId xmlns:a16="http://schemas.microsoft.com/office/drawing/2014/main" id="{FC9FCE41-980D-47B4-B090-E3B102A7CA82}"/>
                </a:ext>
              </a:extLst>
            </p:cNvPr>
            <p:cNvSpPr/>
            <p:nvPr/>
          </p:nvSpPr>
          <p:spPr>
            <a:xfrm>
              <a:off x="0" y="0"/>
              <a:ext cx="6766560" cy="3207753"/>
            </a:xfrm>
            <a:prstGeom prst="frame">
              <a:avLst/>
            </a:prstGeom>
            <a:ln/>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 name="Group 4">
              <a:extLst>
                <a:ext uri="{FF2B5EF4-FFF2-40B4-BE49-F238E27FC236}">
                  <a16:creationId xmlns:a16="http://schemas.microsoft.com/office/drawing/2014/main" id="{96654ED9-04A8-4B45-937E-B93BCC333CDC}"/>
                </a:ext>
              </a:extLst>
            </p:cNvPr>
            <p:cNvGrpSpPr/>
            <p:nvPr/>
          </p:nvGrpSpPr>
          <p:grpSpPr>
            <a:xfrm>
              <a:off x="562676" y="460366"/>
              <a:ext cx="5719446" cy="2808748"/>
              <a:chOff x="358147" y="-131704"/>
              <a:chExt cx="5719566" cy="2086334"/>
            </a:xfrm>
          </p:grpSpPr>
          <p:sp>
            <p:nvSpPr>
              <p:cNvPr id="7" name="Text Box 23">
                <a:extLst>
                  <a:ext uri="{FF2B5EF4-FFF2-40B4-BE49-F238E27FC236}">
                    <a16:creationId xmlns:a16="http://schemas.microsoft.com/office/drawing/2014/main" id="{31501223-66FC-44E0-B638-C4D56D756425}"/>
                  </a:ext>
                </a:extLst>
              </p:cNvPr>
              <p:cNvSpPr txBox="1"/>
              <p:nvPr/>
            </p:nvSpPr>
            <p:spPr>
              <a:xfrm>
                <a:off x="358147" y="-5660"/>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Planning &amp; Prioritization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Organization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ED7D31"/>
                    </a:solidFill>
                    <a:effectLst/>
                    <a:ea typeface="Calibri" panose="020F0502020204030204" pitchFamily="34" charset="0"/>
                    <a:cs typeface="Times New Roman" panose="02020603050405020304" pitchFamily="18" charset="0"/>
                  </a:rPr>
                  <a:t>Time Management</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Task Initiation</a:t>
                </a:r>
                <a:endParaRPr lang="en-US" sz="1400" dirty="0">
                  <a:effectLst/>
                  <a:ea typeface="Calibri" panose="020F0502020204030204" pitchFamily="34" charset="0"/>
                  <a:cs typeface="Times New Roman" panose="02020603050405020304" pitchFamily="18" charset="0"/>
                </a:endParaRPr>
              </a:p>
            </p:txBody>
          </p:sp>
          <p:sp>
            <p:nvSpPr>
              <p:cNvPr id="8" name="Text Box 24">
                <a:extLst>
                  <a:ext uri="{FF2B5EF4-FFF2-40B4-BE49-F238E27FC236}">
                    <a16:creationId xmlns:a16="http://schemas.microsoft.com/office/drawing/2014/main" id="{D5E5201B-7712-4E41-90BA-C4CDA18F45E5}"/>
                  </a:ext>
                </a:extLst>
              </p:cNvPr>
              <p:cNvSpPr txBox="1"/>
              <p:nvPr/>
            </p:nvSpPr>
            <p:spPr>
              <a:xfrm>
                <a:off x="2175310" y="9625"/>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Response Inhibition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Emotional Control</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Sustained Attention</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Stress Tolerance</a:t>
                </a:r>
                <a:endParaRPr lang="en-US" sz="1400" dirty="0">
                  <a:effectLst/>
                  <a:ea typeface="Calibri" panose="020F0502020204030204" pitchFamily="34" charset="0"/>
                  <a:cs typeface="Times New Roman" panose="02020603050405020304" pitchFamily="18" charset="0"/>
                </a:endParaRPr>
              </a:p>
            </p:txBody>
          </p:sp>
          <p:sp>
            <p:nvSpPr>
              <p:cNvPr id="9" name="Text Box 25">
                <a:extLst>
                  <a:ext uri="{FF2B5EF4-FFF2-40B4-BE49-F238E27FC236}">
                    <a16:creationId xmlns:a16="http://schemas.microsoft.com/office/drawing/2014/main" id="{CE4CE5A2-F0C0-4EB9-9783-2688880A0D1F}"/>
                  </a:ext>
                </a:extLst>
              </p:cNvPr>
              <p:cNvSpPr txBox="1"/>
              <p:nvPr/>
            </p:nvSpPr>
            <p:spPr>
              <a:xfrm>
                <a:off x="4130168" y="-131704"/>
                <a:ext cx="1947545" cy="1945005"/>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b="1" dirty="0">
                    <a:solidFill>
                      <a:srgbClr val="2F5496"/>
                    </a:solidFill>
                    <a:effectLst/>
                    <a:ea typeface="Calibri" panose="020F0502020204030204" pitchFamily="34" charset="0"/>
                    <a:cs typeface="Times New Roman" panose="02020603050405020304" pitchFamily="18" charset="0"/>
                  </a:rPr>
                  <a:t>Goal-Directed Persistence</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Working Memory</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Flexibility</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b="1" dirty="0">
                    <a:solidFill>
                      <a:srgbClr val="00B0F0"/>
                    </a:solidFill>
                    <a:effectLst/>
                    <a:ea typeface="Calibri" panose="020F0502020204030204" pitchFamily="34" charset="0"/>
                    <a:cs typeface="Times New Roman" panose="02020603050405020304" pitchFamily="18" charset="0"/>
                  </a:rPr>
                  <a:t>Metacognition</a:t>
                </a:r>
                <a:endParaRPr lang="en-US" sz="1400" dirty="0">
                  <a:effectLst/>
                  <a:ea typeface="Calibri" panose="020F0502020204030204" pitchFamily="34" charset="0"/>
                  <a:cs typeface="Times New Roman" panose="02020603050405020304" pitchFamily="18" charset="0"/>
                </a:endParaRPr>
              </a:p>
            </p:txBody>
          </p:sp>
        </p:grpSp>
        <p:sp>
          <p:nvSpPr>
            <p:cNvPr id="6" name="Text Box 26">
              <a:extLst>
                <a:ext uri="{FF2B5EF4-FFF2-40B4-BE49-F238E27FC236}">
                  <a16:creationId xmlns:a16="http://schemas.microsoft.com/office/drawing/2014/main" id="{9877A0B3-C30F-49B7-A6F8-EA3C4E59210E}"/>
                </a:ext>
              </a:extLst>
            </p:cNvPr>
            <p:cNvSpPr txBox="1"/>
            <p:nvPr/>
          </p:nvSpPr>
          <p:spPr>
            <a:xfrm>
              <a:off x="-30720" y="72190"/>
              <a:ext cx="6704965" cy="457200"/>
            </a:xfrm>
            <a:prstGeom prst="rect">
              <a:avLst/>
            </a:prstGeom>
            <a:noFill/>
            <a:ln>
              <a:noFill/>
            </a:ln>
            <a:effectLst/>
            <a:scene3d>
              <a:camera prst="orthographicFront"/>
              <a:lightRig rig="threePt" dir="t"/>
            </a:scene3d>
            <a:sp3d>
              <a:bevelT w="152400" h="50800" prst="softRound"/>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800" b="1" dirty="0">
                  <a:solidFill>
                    <a:srgbClr val="0C61A4"/>
                  </a:solidFill>
                  <a:effectLst/>
                  <a:ea typeface="Calibri" panose="020F0502020204030204" pitchFamily="34" charset="0"/>
                  <a:cs typeface="Times New Roman" panose="02020603050405020304" pitchFamily="18" charset="0"/>
                </a:rPr>
                <a:t>12 Executive (Function) Skills</a:t>
              </a:r>
              <a:endParaRPr lang="en-US" sz="1100" dirty="0">
                <a:solidFill>
                  <a:srgbClr val="0C61A4"/>
                </a:solidFill>
                <a:effectLst/>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E0EBA65F-A189-438A-9D84-27393B3BD137}"/>
              </a:ext>
            </a:extLst>
          </p:cNvPr>
          <p:cNvSpPr txBox="1"/>
          <p:nvPr/>
        </p:nvSpPr>
        <p:spPr>
          <a:xfrm>
            <a:off x="838200" y="1219200"/>
            <a:ext cx="6841411" cy="646331"/>
          </a:xfrm>
          <a:prstGeom prst="rect">
            <a:avLst/>
          </a:prstGeom>
          <a:noFill/>
        </p:spPr>
        <p:txBody>
          <a:bodyPr wrap="square" rtlCol="0">
            <a:spAutoFit/>
          </a:bodyPr>
          <a:lstStyle/>
          <a:p>
            <a:r>
              <a:rPr lang="en-US" i="1" dirty="0"/>
              <a:t>What do you see as your strengths? </a:t>
            </a:r>
            <a:r>
              <a:rPr lang="en-US" dirty="0"/>
              <a:t>(star them)</a:t>
            </a:r>
          </a:p>
          <a:p>
            <a:r>
              <a:rPr lang="en-US" i="1" dirty="0"/>
              <a:t>What do you see as your weaker skills? </a:t>
            </a:r>
            <a:r>
              <a:rPr lang="en-US" dirty="0"/>
              <a:t>(underline them)</a:t>
            </a:r>
          </a:p>
        </p:txBody>
      </p:sp>
    </p:spTree>
    <p:extLst>
      <p:ext uri="{BB962C8B-B14F-4D97-AF65-F5344CB8AC3E}">
        <p14:creationId xmlns:p14="http://schemas.microsoft.com/office/powerpoint/2010/main" val="52577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DFFE68-9460-42D3-9DA3-61A5E6810F03}"/>
              </a:ext>
            </a:extLst>
          </p:cNvPr>
          <p:cNvSpPr/>
          <p:nvPr/>
        </p:nvSpPr>
        <p:spPr>
          <a:xfrm>
            <a:off x="1066800" y="1524000"/>
            <a:ext cx="7010400" cy="3108543"/>
          </a:xfrm>
          <a:prstGeom prst="rect">
            <a:avLst/>
          </a:prstGeom>
        </p:spPr>
        <p:txBody>
          <a:bodyPr wrap="square" anchor="t">
            <a:spAutoFit/>
          </a:bodyPr>
          <a:lstStyle/>
          <a:p>
            <a:pPr algn="ctr"/>
            <a:r>
              <a:rPr lang="en-US" dirty="0">
                <a:solidFill>
                  <a:schemeClr val="accent1">
                    <a:lumMod val="75000"/>
                  </a:schemeClr>
                </a:solidFill>
                <a:latin typeface="Franklin Gothic Medium" panose="020B0603020102020204" pitchFamily="34" charset="0"/>
              </a:rPr>
              <a:t>At your table, </a:t>
            </a:r>
          </a:p>
          <a:p>
            <a:pPr algn="ctr"/>
            <a:endParaRPr lang="en-US" dirty="0">
              <a:solidFill>
                <a:schemeClr val="accent1">
                  <a:lumMod val="75000"/>
                </a:schemeClr>
              </a:solidFill>
              <a:latin typeface="Franklin Gothic Medium" panose="020B0603020102020204" pitchFamily="34" charset="0"/>
            </a:endParaRPr>
          </a:p>
          <a:p>
            <a:pPr algn="ctr"/>
            <a:r>
              <a:rPr lang="en-US" sz="4000" i="1" dirty="0">
                <a:solidFill>
                  <a:schemeClr val="accent1">
                    <a:lumMod val="75000"/>
                  </a:schemeClr>
                </a:solidFill>
                <a:latin typeface="Franklin Gothic Medium" panose="020B0603020102020204" pitchFamily="34" charset="0"/>
              </a:rPr>
              <a:t>Discuss the examples and discuss which Executive Skill deficit or strength they represent</a:t>
            </a:r>
          </a:p>
        </p:txBody>
      </p:sp>
    </p:spTree>
    <p:extLst>
      <p:ext uri="{BB962C8B-B14F-4D97-AF65-F5344CB8AC3E}">
        <p14:creationId xmlns:p14="http://schemas.microsoft.com/office/powerpoint/2010/main" val="1507091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09600" y="762002"/>
          <a:ext cx="7543800" cy="5181599"/>
        </p:xfrm>
        <a:graphic>
          <a:graphicData uri="http://schemas.openxmlformats.org/drawingml/2006/table">
            <a:tbl>
              <a:tblPr firstRow="1" firstCol="1" bandRow="1">
                <a:tableStyleId>{5C22544A-7EE6-4342-B048-85BDC9FD1C3A}</a:tableStyleId>
              </a:tblPr>
              <a:tblGrid>
                <a:gridCol w="2450939">
                  <a:extLst>
                    <a:ext uri="{9D8B030D-6E8A-4147-A177-3AD203B41FA5}">
                      <a16:colId xmlns:a16="http://schemas.microsoft.com/office/drawing/2014/main" val="20000"/>
                    </a:ext>
                  </a:extLst>
                </a:gridCol>
                <a:gridCol w="5092861">
                  <a:extLst>
                    <a:ext uri="{9D8B030D-6E8A-4147-A177-3AD203B41FA5}">
                      <a16:colId xmlns:a16="http://schemas.microsoft.com/office/drawing/2014/main" val="20001"/>
                    </a:ext>
                  </a:extLst>
                </a:gridCol>
              </a:tblGrid>
              <a:tr h="1076899">
                <a:tc gridSpan="2">
                  <a:txBody>
                    <a:bodyPr/>
                    <a:lstStyle/>
                    <a:p>
                      <a:pPr marL="1120140" marR="0" indent="-971550">
                        <a:spcBef>
                          <a:spcPts val="0"/>
                        </a:spcBef>
                        <a:spcAft>
                          <a:spcPts val="0"/>
                        </a:spcAft>
                      </a:pPr>
                      <a:r>
                        <a:rPr lang="en-US" sz="2800" dirty="0">
                          <a:effectLst/>
                        </a:rPr>
                        <a:t>The Relationship Between Executive Skills </a:t>
                      </a:r>
                    </a:p>
                    <a:p>
                      <a:pPr marL="1120140" marR="0" indent="-971550">
                        <a:spcBef>
                          <a:spcPts val="0"/>
                        </a:spcBef>
                        <a:spcAft>
                          <a:spcPts val="0"/>
                        </a:spcAft>
                      </a:pPr>
                      <a:r>
                        <a:rPr lang="en-US" sz="2800" dirty="0">
                          <a:effectLst/>
                        </a:rPr>
                        <a:t>and Goal Achievement</a:t>
                      </a:r>
                      <a:endParaRPr lang="en-US" sz="28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076899">
                <a:tc>
                  <a:txBody>
                    <a:bodyPr/>
                    <a:lstStyle/>
                    <a:p>
                      <a:pPr marL="0" marR="0">
                        <a:spcBef>
                          <a:spcPts val="0"/>
                        </a:spcBef>
                        <a:spcAft>
                          <a:spcPts val="0"/>
                        </a:spcAft>
                      </a:pPr>
                      <a:r>
                        <a:rPr lang="en-US" sz="1600" dirty="0">
                          <a:effectLst/>
                        </a:rPr>
                        <a:t> </a:t>
                      </a:r>
                      <a:endParaRPr lang="en-US" sz="12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400" b="1" dirty="0">
                          <a:effectLst/>
                        </a:rPr>
                        <a:t>Executive Skills</a:t>
                      </a:r>
                      <a:endParaRPr lang="en-US" sz="24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9431">
                <a:tc>
                  <a:txBody>
                    <a:bodyPr/>
                    <a:lstStyle/>
                    <a:p>
                      <a:pPr marL="0" marR="0">
                        <a:spcBef>
                          <a:spcPts val="600"/>
                        </a:spcBef>
                        <a:spcAft>
                          <a:spcPts val="600"/>
                        </a:spcAft>
                      </a:pPr>
                      <a:r>
                        <a:rPr lang="en-US" sz="2400" dirty="0">
                          <a:effectLst/>
                        </a:rPr>
                        <a:t>Goal</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600" dirty="0">
                          <a:effectLst/>
                        </a:rPr>
                        <a:t>Metacognition, working memory</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9431">
                <a:tc>
                  <a:txBody>
                    <a:bodyPr/>
                    <a:lstStyle/>
                    <a:p>
                      <a:pPr marL="0" marR="0">
                        <a:spcBef>
                          <a:spcPts val="600"/>
                        </a:spcBef>
                        <a:spcAft>
                          <a:spcPts val="600"/>
                        </a:spcAft>
                      </a:pPr>
                      <a:r>
                        <a:rPr lang="en-US" sz="2400" dirty="0">
                          <a:effectLst/>
                        </a:rPr>
                        <a:t>Plan</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600" dirty="0">
                          <a:effectLst/>
                        </a:rPr>
                        <a:t>Planning/prioritization, time management, working memory</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030077">
                <a:tc>
                  <a:txBody>
                    <a:bodyPr/>
                    <a:lstStyle/>
                    <a:p>
                      <a:pPr marL="0" marR="0">
                        <a:spcBef>
                          <a:spcPts val="600"/>
                        </a:spcBef>
                        <a:spcAft>
                          <a:spcPts val="600"/>
                        </a:spcAft>
                      </a:pPr>
                      <a:r>
                        <a:rPr lang="en-US" sz="2400" dirty="0">
                          <a:effectLst/>
                        </a:rPr>
                        <a:t>Do</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600" dirty="0">
                          <a:effectLst/>
                        </a:rPr>
                        <a:t>Task initiation, response inhibition, time management, sustained attention, working memory, flexibility, organization, persistence, stress tolerance, emotional control</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99431">
                <a:tc>
                  <a:txBody>
                    <a:bodyPr/>
                    <a:lstStyle/>
                    <a:p>
                      <a:pPr marL="0" marR="0">
                        <a:spcBef>
                          <a:spcPts val="600"/>
                        </a:spcBef>
                        <a:spcAft>
                          <a:spcPts val="0"/>
                        </a:spcAft>
                      </a:pPr>
                      <a:r>
                        <a:rPr lang="en-US" sz="2400" dirty="0">
                          <a:effectLst/>
                        </a:rPr>
                        <a:t>Review </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600" dirty="0">
                          <a:effectLst/>
                        </a:rPr>
                        <a:t>Metacognition, working memory</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99431">
                <a:tc>
                  <a:txBody>
                    <a:bodyPr/>
                    <a:lstStyle/>
                    <a:p>
                      <a:pPr marL="0" marR="0">
                        <a:spcBef>
                          <a:spcPts val="600"/>
                        </a:spcBef>
                        <a:spcAft>
                          <a:spcPts val="0"/>
                        </a:spcAft>
                      </a:pPr>
                      <a:r>
                        <a:rPr lang="en-US" sz="2400" dirty="0">
                          <a:effectLst/>
                        </a:rPr>
                        <a:t>Revise</a:t>
                      </a:r>
                      <a:endParaRPr lang="en-US" sz="2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en-US" sz="1600" dirty="0">
                          <a:effectLst/>
                        </a:rPr>
                        <a:t>Flexibility</a:t>
                      </a:r>
                      <a:endParaRPr lang="en-US" sz="16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50372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467600" cy="820674"/>
          </a:xfrm>
        </p:spPr>
        <p:txBody>
          <a:bodyPr/>
          <a:lstStyle/>
          <a:p>
            <a:r>
              <a:rPr lang="en-US" b="1" dirty="0">
                <a:solidFill>
                  <a:schemeClr val="accent1">
                    <a:lumMod val="75000"/>
                  </a:schemeClr>
                </a:solidFill>
              </a:rPr>
              <a:t>Why Scarcity Matters in Our Work</a:t>
            </a:r>
          </a:p>
        </p:txBody>
      </p:sp>
      <p:sp>
        <p:nvSpPr>
          <p:cNvPr id="3" name="Content Placeholder 2"/>
          <p:cNvSpPr>
            <a:spLocks noGrp="1"/>
          </p:cNvSpPr>
          <p:nvPr>
            <p:ph idx="1"/>
          </p:nvPr>
        </p:nvSpPr>
        <p:spPr>
          <a:xfrm>
            <a:off x="731747" y="1447800"/>
            <a:ext cx="8036541" cy="4636086"/>
          </a:xfrm>
        </p:spPr>
        <p:txBody>
          <a:bodyPr/>
          <a:lstStyle/>
          <a:p>
            <a:r>
              <a:rPr lang="en-US" sz="2000" dirty="0">
                <a:latin typeface="+mn-lt"/>
              </a:rPr>
              <a:t>Living in poverty means living in chronic scarcity</a:t>
            </a:r>
          </a:p>
          <a:p>
            <a:r>
              <a:rPr lang="en-US" sz="2000" dirty="0">
                <a:latin typeface="+mn-lt"/>
              </a:rPr>
              <a:t>Living under the conditions of scarcity imposes a “bandwidth tax” which reduces the cognitive resources that individuals have available to devote to activities aimed at achieving long-term goals</a:t>
            </a:r>
          </a:p>
          <a:p>
            <a:r>
              <a:rPr lang="en-US" sz="2000" dirty="0">
                <a:latin typeface="+mn-lt"/>
              </a:rPr>
              <a:t>Researchers that have studied scarcity liken living in poverty to living perpetually on a missed night of sleep </a:t>
            </a:r>
          </a:p>
          <a:p>
            <a:r>
              <a:rPr lang="en-US" sz="2000" dirty="0">
                <a:latin typeface="+mn-lt"/>
              </a:rPr>
              <a:t>The impact of the bandwidth tax (and living on a missed night of sleep):</a:t>
            </a:r>
          </a:p>
          <a:p>
            <a:pPr lvl="1"/>
            <a:r>
              <a:rPr lang="en-US" sz="2000" dirty="0">
                <a:latin typeface="+mn-lt"/>
              </a:rPr>
              <a:t>Reduces capacity to think logically and analyze and solve novel problems and process information</a:t>
            </a:r>
          </a:p>
          <a:p>
            <a:pPr lvl="1"/>
            <a:r>
              <a:rPr lang="en-US" sz="2000" dirty="0">
                <a:latin typeface="+mn-lt"/>
              </a:rPr>
              <a:t>Diminishes ability to evaluate options and make high-quality decisions</a:t>
            </a:r>
          </a:p>
          <a:p>
            <a:pPr lvl="1"/>
            <a:r>
              <a:rPr lang="en-US" sz="2000" dirty="0">
                <a:latin typeface="+mn-lt"/>
              </a:rPr>
              <a:t>Impairs self-control, often leading to impulsivity</a:t>
            </a:r>
          </a:p>
          <a:p>
            <a:pPr marL="342900" lvl="1" indent="0">
              <a:buNone/>
            </a:pPr>
            <a:r>
              <a:rPr lang="en-US" sz="1350" dirty="0"/>
              <a:t>     </a:t>
            </a:r>
          </a:p>
        </p:txBody>
      </p:sp>
    </p:spTree>
    <p:extLst>
      <p:ext uri="{BB962C8B-B14F-4D97-AF65-F5344CB8AC3E}">
        <p14:creationId xmlns:p14="http://schemas.microsoft.com/office/powerpoint/2010/main" val="1697013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371" y="609601"/>
            <a:ext cx="7772400" cy="1066800"/>
          </a:xfrm>
        </p:spPr>
        <p:txBody>
          <a:bodyPr/>
          <a:lstStyle/>
          <a:p>
            <a:endParaRPr lang="en-US" dirty="0"/>
          </a:p>
          <a:p>
            <a:endParaRPr lang="en-US" dirty="0"/>
          </a:p>
          <a:p>
            <a:pPr algn="ctr"/>
            <a:r>
              <a:rPr lang="en-US" sz="2800" b="1" dirty="0">
                <a:solidFill>
                  <a:schemeClr val="accent1">
                    <a:lumMod val="75000"/>
                  </a:schemeClr>
                </a:solidFill>
                <a:latin typeface="Franklin Gothic Medium" panose="020B0603020102020204" pitchFamily="34" charset="0"/>
              </a:rPr>
              <a:t>Activity:  What It Means to Live Under Conditions of Scarcity</a:t>
            </a:r>
            <a:endParaRPr lang="en-US" dirty="0">
              <a:solidFill>
                <a:schemeClr val="tx1"/>
              </a:solidFill>
              <a:latin typeface="Franklin Gothic Medium" panose="020B0603020102020204" pitchFamily="34" charset="0"/>
            </a:endParaRPr>
          </a:p>
        </p:txBody>
      </p:sp>
      <p:sp>
        <p:nvSpPr>
          <p:cNvPr id="5" name="TextBox 4"/>
          <p:cNvSpPr txBox="1"/>
          <p:nvPr/>
        </p:nvSpPr>
        <p:spPr>
          <a:xfrm>
            <a:off x="838200" y="2590800"/>
            <a:ext cx="70104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How do you see the conditions of scarcity impacting participants’ and staffs’ lives?</a:t>
            </a:r>
          </a:p>
          <a:p>
            <a:endParaRPr lang="en-US" sz="2400" dirty="0">
              <a:latin typeface="+mn-lt"/>
            </a:endParaRPr>
          </a:p>
          <a:p>
            <a:pPr marL="285750" indent="-285750">
              <a:buFont typeface="Arial" panose="020B0604020202020204" pitchFamily="34" charset="0"/>
              <a:buChar char="•"/>
            </a:pPr>
            <a:r>
              <a:rPr lang="en-US" sz="2400" dirty="0">
                <a:latin typeface="+mn-lt"/>
              </a:rPr>
              <a:t>What ideas do you have about things you already do or could do to reduce scarcity or its the impact?</a:t>
            </a:r>
          </a:p>
        </p:txBody>
      </p:sp>
    </p:spTree>
    <p:extLst>
      <p:ext uri="{BB962C8B-B14F-4D97-AF65-F5344CB8AC3E}">
        <p14:creationId xmlns:p14="http://schemas.microsoft.com/office/powerpoint/2010/main" val="2097589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42" y="533400"/>
            <a:ext cx="8229600" cy="457200"/>
          </a:xfrm>
        </p:spPr>
        <p:txBody>
          <a:bodyPr/>
          <a:lstStyle/>
          <a:p>
            <a:r>
              <a:rPr lang="en-US" dirty="0">
                <a:solidFill>
                  <a:srgbClr val="0C61A4"/>
                </a:solidFill>
              </a:rPr>
              <a:t>Key Hallmarks of Goal, Plan, Do, Review and Revise</a:t>
            </a:r>
          </a:p>
        </p:txBody>
      </p:sp>
      <p:sp>
        <p:nvSpPr>
          <p:cNvPr id="3" name="Content Placeholder 2"/>
          <p:cNvSpPr>
            <a:spLocks noGrp="1"/>
          </p:cNvSpPr>
          <p:nvPr>
            <p:ph idx="1"/>
          </p:nvPr>
        </p:nvSpPr>
        <p:spPr>
          <a:xfrm>
            <a:off x="355342" y="1090749"/>
            <a:ext cx="8229600" cy="5257800"/>
          </a:xfrm>
        </p:spPr>
        <p:txBody>
          <a:bodyPr anchor="t"/>
          <a:lstStyle/>
          <a:p>
            <a:pPr marL="0" indent="0">
              <a:buNone/>
            </a:pPr>
            <a:r>
              <a:rPr lang="en-US" sz="2000" b="1" dirty="0">
                <a:latin typeface="+mn-lt"/>
              </a:rPr>
              <a:t>Create and Support Responsive Relationships</a:t>
            </a:r>
          </a:p>
          <a:p>
            <a:r>
              <a:rPr lang="en-US" sz="1600" dirty="0">
                <a:latin typeface="+mn-lt"/>
              </a:rPr>
              <a:t>Start with the future, not the past:  What are your hopes and dreams?  What can we do to help you achieve them?</a:t>
            </a:r>
          </a:p>
          <a:p>
            <a:r>
              <a:rPr lang="en-US" sz="1600" dirty="0">
                <a:latin typeface="+mn-lt"/>
              </a:rPr>
              <a:t>Participant is in control:  what matters to them; what they want to achieve</a:t>
            </a:r>
          </a:p>
          <a:p>
            <a:r>
              <a:rPr lang="en-US" sz="1600" dirty="0">
                <a:latin typeface="+mn-lt"/>
              </a:rPr>
              <a:t>Staff facilitate the goal achievement process – provide guidance, not solutions </a:t>
            </a:r>
          </a:p>
          <a:p>
            <a:r>
              <a:rPr lang="en-US" sz="1600" dirty="0">
                <a:latin typeface="+mn-lt"/>
              </a:rPr>
              <a:t>Support continues when participants are putting plans into action; encourage teamwork</a:t>
            </a:r>
          </a:p>
          <a:p>
            <a:pPr marL="0" indent="0">
              <a:buNone/>
            </a:pPr>
            <a:r>
              <a:rPr lang="en-US" sz="2000" b="1" dirty="0">
                <a:latin typeface="+mn-lt"/>
              </a:rPr>
              <a:t>Strengthen Core Life Skills</a:t>
            </a:r>
          </a:p>
          <a:p>
            <a:r>
              <a:rPr lang="en-US" sz="1600" dirty="0">
                <a:latin typeface="+mn-lt"/>
              </a:rPr>
              <a:t>Embed common goal achievement processes and language across all program components</a:t>
            </a:r>
          </a:p>
          <a:p>
            <a:r>
              <a:rPr lang="en-US" sz="1600" dirty="0">
                <a:latin typeface="+mn-lt"/>
              </a:rPr>
              <a:t>Model goal achievement processes whenever possible</a:t>
            </a:r>
          </a:p>
          <a:p>
            <a:r>
              <a:rPr lang="en-US" sz="1600" dirty="0">
                <a:latin typeface="+mn-lt"/>
              </a:rPr>
              <a:t>Provide guidance to help participants break tasks down into small steps</a:t>
            </a:r>
          </a:p>
          <a:p>
            <a:r>
              <a:rPr lang="en-US" sz="1600" dirty="0">
                <a:latin typeface="+mn-lt"/>
              </a:rPr>
              <a:t>Help participants develop and write down detailed action plans </a:t>
            </a:r>
          </a:p>
          <a:p>
            <a:r>
              <a:rPr lang="en-US" sz="1600" dirty="0"/>
              <a:t>Help participants to identify and develop solutions to obstacles before they occur </a:t>
            </a:r>
            <a:r>
              <a:rPr lang="en-US" sz="1600" i="1" dirty="0"/>
              <a:t>in the context of what they want to achieve</a:t>
            </a:r>
          </a:p>
          <a:p>
            <a:pPr marL="0" indent="0">
              <a:buNone/>
            </a:pPr>
            <a:r>
              <a:rPr lang="en-US" sz="2000" b="1" dirty="0">
                <a:latin typeface="+mn-lt"/>
              </a:rPr>
              <a:t>Reduce Sources of Stress</a:t>
            </a:r>
          </a:p>
          <a:p>
            <a:r>
              <a:rPr lang="en-US" sz="1600" dirty="0">
                <a:latin typeface="+mn-lt"/>
              </a:rPr>
              <a:t>Provide resources to help participants meet their basic needs</a:t>
            </a:r>
          </a:p>
          <a:p>
            <a:r>
              <a:rPr lang="en-US" sz="1600" dirty="0">
                <a:latin typeface="+mn-lt"/>
              </a:rPr>
              <a:t>Set realistic expectations</a:t>
            </a:r>
          </a:p>
          <a:p>
            <a:r>
              <a:rPr lang="en-US" sz="1600" dirty="0">
                <a:latin typeface="+mn-lt"/>
              </a:rPr>
              <a:t>Create an organizational culture that supports workers to do their job differently, reduces program complexity and smooths the path to success whenever possible</a:t>
            </a:r>
          </a:p>
          <a:p>
            <a:endParaRPr lang="en-US" sz="2400" dirty="0">
              <a:latin typeface="+mn-lt"/>
            </a:endParaRPr>
          </a:p>
          <a:p>
            <a:endParaRPr lang="en-US" dirty="0"/>
          </a:p>
        </p:txBody>
      </p:sp>
    </p:spTree>
    <p:extLst>
      <p:ext uri="{BB962C8B-B14F-4D97-AF65-F5344CB8AC3E}">
        <p14:creationId xmlns:p14="http://schemas.microsoft.com/office/powerpoint/2010/main" val="44963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5151" y="381000"/>
            <a:ext cx="7772400" cy="1066800"/>
          </a:xfrm>
        </p:spPr>
        <p:txBody>
          <a:bodyPr/>
          <a:lstStyle/>
          <a:p>
            <a:endParaRPr lang="en-US" dirty="0"/>
          </a:p>
          <a:p>
            <a:endParaRPr lang="en-US" dirty="0"/>
          </a:p>
          <a:p>
            <a:pPr algn="ctr"/>
            <a:r>
              <a:rPr lang="en-US" sz="2800" b="1" dirty="0">
                <a:solidFill>
                  <a:schemeClr val="accent1">
                    <a:lumMod val="75000"/>
                  </a:schemeClr>
                </a:solidFill>
                <a:latin typeface="Franklin Gothic Medium" panose="020B0603020102020204" pitchFamily="34" charset="0"/>
              </a:rPr>
              <a:t>Application:  How Is This Similar or Different?  </a:t>
            </a:r>
            <a:endParaRPr lang="en-US" dirty="0">
              <a:solidFill>
                <a:schemeClr val="tx1"/>
              </a:solidFill>
              <a:latin typeface="Franklin Gothic Medium" panose="020B0603020102020204" pitchFamily="34" charset="0"/>
            </a:endParaRPr>
          </a:p>
        </p:txBody>
      </p:sp>
      <p:sp>
        <p:nvSpPr>
          <p:cNvPr id="5" name="TextBox 4"/>
          <p:cNvSpPr txBox="1"/>
          <p:nvPr/>
        </p:nvSpPr>
        <p:spPr>
          <a:xfrm>
            <a:off x="1219200" y="1905000"/>
            <a:ext cx="7010400" cy="3785652"/>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latin typeface="+mn-lt"/>
              </a:rPr>
              <a:t>How is this approach similar to what you do now?</a:t>
            </a:r>
          </a:p>
          <a:p>
            <a:pPr lvl="0"/>
            <a:endParaRPr lang="en-US" sz="2400" dirty="0">
              <a:latin typeface="+mn-lt"/>
            </a:endParaRPr>
          </a:p>
          <a:p>
            <a:pPr marL="285750" lvl="0" indent="-285750">
              <a:buFont typeface="Arial" panose="020B0604020202020204" pitchFamily="34" charset="0"/>
              <a:buChar char="•"/>
            </a:pPr>
            <a:r>
              <a:rPr lang="en-US" sz="2400" dirty="0">
                <a:latin typeface="+mn-lt"/>
              </a:rPr>
              <a:t>How is it different?</a:t>
            </a:r>
          </a:p>
          <a:p>
            <a:pPr marL="285750" lvl="0" indent="-285750">
              <a:buFont typeface="Arial" panose="020B0604020202020204" pitchFamily="34" charset="0"/>
              <a:buChar char="•"/>
            </a:pPr>
            <a:endParaRPr lang="en-US" sz="2400" dirty="0">
              <a:latin typeface="+mn-lt"/>
            </a:endParaRPr>
          </a:p>
          <a:p>
            <a:pPr lvl="0"/>
            <a:r>
              <a:rPr lang="en-US" sz="2400" b="1" dirty="0">
                <a:latin typeface="+mn-lt"/>
              </a:rPr>
              <a:t>Over Lunch:</a:t>
            </a:r>
          </a:p>
          <a:p>
            <a:pPr lvl="0"/>
            <a:endParaRPr lang="en-US" sz="2400" b="1" dirty="0">
              <a:latin typeface="+mn-lt"/>
            </a:endParaRPr>
          </a:p>
          <a:p>
            <a:pPr marL="342900" lvl="0" indent="-342900">
              <a:buFont typeface="Arial" panose="020B0604020202020204" pitchFamily="34" charset="0"/>
              <a:buChar char="•"/>
            </a:pPr>
            <a:r>
              <a:rPr lang="en-US" sz="2400" dirty="0">
                <a:latin typeface="+mn-lt"/>
              </a:rPr>
              <a:t>Where do you see opportunities for strengthening or enhancing your approach to goal achievement?</a:t>
            </a:r>
          </a:p>
          <a:p>
            <a:pPr marL="342900" lvl="0" indent="-342900">
              <a:buFont typeface="Arial" panose="020B0604020202020204" pitchFamily="34" charset="0"/>
              <a:buChar char="•"/>
            </a:pPr>
            <a:endParaRPr lang="en-US" sz="2400" dirty="0">
              <a:latin typeface="+mn-lt"/>
            </a:endParaRPr>
          </a:p>
          <a:p>
            <a:pPr marL="342900" lvl="0" indent="-342900">
              <a:buFont typeface="Arial" panose="020B0604020202020204" pitchFamily="34" charset="0"/>
              <a:buChar char="•"/>
            </a:pPr>
            <a:r>
              <a:rPr lang="en-US" sz="2400" dirty="0">
                <a:latin typeface="+mn-lt"/>
              </a:rPr>
              <a:t>What are the biggest challenges?</a:t>
            </a:r>
          </a:p>
        </p:txBody>
      </p:sp>
    </p:spTree>
    <p:extLst>
      <p:ext uri="{BB962C8B-B14F-4D97-AF65-F5344CB8AC3E}">
        <p14:creationId xmlns:p14="http://schemas.microsoft.com/office/powerpoint/2010/main" val="161180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75000"/>
                  </a:schemeClr>
                </a:solidFill>
              </a:rPr>
              <a:t>Goal Achievement at a Glance</a:t>
            </a:r>
          </a:p>
        </p:txBody>
      </p:sp>
      <p:pic>
        <p:nvPicPr>
          <p:cNvPr id="7" name="Picture 6">
            <a:extLst>
              <a:ext uri="{FF2B5EF4-FFF2-40B4-BE49-F238E27FC236}">
                <a16:creationId xmlns:a16="http://schemas.microsoft.com/office/drawing/2014/main" id="{872D450A-C181-4199-B469-18B834881C4B}"/>
              </a:ext>
            </a:extLst>
          </p:cNvPr>
          <p:cNvPicPr>
            <a:picLocks noChangeAspect="1"/>
          </p:cNvPicPr>
          <p:nvPr/>
        </p:nvPicPr>
        <p:blipFill>
          <a:blip r:embed="rId3"/>
          <a:stretch>
            <a:fillRect/>
          </a:stretch>
        </p:blipFill>
        <p:spPr>
          <a:xfrm>
            <a:off x="1944338" y="1600200"/>
            <a:ext cx="5255323" cy="4504562"/>
          </a:xfrm>
          <a:prstGeom prst="rect">
            <a:avLst/>
          </a:prstGeom>
        </p:spPr>
      </p:pic>
    </p:spTree>
    <p:extLst>
      <p:ext uri="{BB962C8B-B14F-4D97-AF65-F5344CB8AC3E}">
        <p14:creationId xmlns:p14="http://schemas.microsoft.com/office/powerpoint/2010/main" val="1662270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F46A1B-9F25-4685-8D83-D2A37A90DFC3}"/>
              </a:ext>
            </a:extLst>
          </p:cNvPr>
          <p:cNvPicPr>
            <a:picLocks noChangeAspect="1"/>
          </p:cNvPicPr>
          <p:nvPr/>
        </p:nvPicPr>
        <p:blipFill>
          <a:blip r:embed="rId3"/>
          <a:stretch>
            <a:fillRect/>
          </a:stretch>
        </p:blipFill>
        <p:spPr>
          <a:xfrm>
            <a:off x="2209800" y="907039"/>
            <a:ext cx="4876800" cy="5206632"/>
          </a:xfrm>
          <a:prstGeom prst="rect">
            <a:avLst/>
          </a:prstGeom>
        </p:spPr>
      </p:pic>
    </p:spTree>
    <p:extLst>
      <p:ext uri="{BB962C8B-B14F-4D97-AF65-F5344CB8AC3E}">
        <p14:creationId xmlns:p14="http://schemas.microsoft.com/office/powerpoint/2010/main" val="1065278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371" y="609601"/>
            <a:ext cx="7772400" cy="1066800"/>
          </a:xfrm>
        </p:spPr>
        <p:txBody>
          <a:bodyPr/>
          <a:lstStyle/>
          <a:p>
            <a:endParaRPr lang="en-US" dirty="0"/>
          </a:p>
          <a:p>
            <a:endParaRPr lang="en-US" dirty="0"/>
          </a:p>
          <a:p>
            <a:pPr algn="ctr"/>
            <a:r>
              <a:rPr lang="en-US" sz="2800" b="1" dirty="0">
                <a:solidFill>
                  <a:schemeClr val="accent1">
                    <a:lumMod val="75000"/>
                  </a:schemeClr>
                </a:solidFill>
                <a:latin typeface="Franklin Gothic Medium" panose="020B0603020102020204" pitchFamily="34" charset="0"/>
              </a:rPr>
              <a:t>Activity:  Modeling Goal, Plan and Do</a:t>
            </a:r>
            <a:endParaRPr lang="en-US" dirty="0">
              <a:solidFill>
                <a:schemeClr val="tx1"/>
              </a:solidFill>
              <a:latin typeface="Franklin Gothic Medium" panose="020B0603020102020204" pitchFamily="34" charset="0"/>
            </a:endParaRPr>
          </a:p>
        </p:txBody>
      </p:sp>
      <p:sp>
        <p:nvSpPr>
          <p:cNvPr id="5" name="TextBox 4"/>
          <p:cNvSpPr txBox="1"/>
          <p:nvPr/>
        </p:nvSpPr>
        <p:spPr>
          <a:xfrm>
            <a:off x="1066800" y="2133600"/>
            <a:ext cx="70104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Use the checklist in your packet as you watch and listen to a role play of Goal, Plan, and Do components of GPDRR</a:t>
            </a:r>
          </a:p>
          <a:p>
            <a:endParaRPr lang="en-US" sz="2400" dirty="0">
              <a:latin typeface="+mn-lt"/>
            </a:endParaRPr>
          </a:p>
          <a:p>
            <a:pPr marL="285750" indent="-285750">
              <a:buFont typeface="Arial" panose="020B0604020202020204" pitchFamily="34" charset="0"/>
              <a:buChar char="•"/>
            </a:pPr>
            <a:r>
              <a:rPr lang="en-US" sz="2400" dirty="0">
                <a:latin typeface="+mn-lt"/>
              </a:rPr>
              <a:t>What stood out for you as different from what you usually do? </a:t>
            </a:r>
          </a:p>
          <a:p>
            <a:endParaRPr lang="en-US" sz="2400" dirty="0">
              <a:latin typeface="+mn-lt"/>
            </a:endParaRPr>
          </a:p>
          <a:p>
            <a:pPr marL="285750" indent="-285750">
              <a:buFont typeface="Arial" panose="020B0604020202020204" pitchFamily="34" charset="0"/>
              <a:buChar char="•"/>
            </a:pPr>
            <a:r>
              <a:rPr lang="en-US" sz="2400" dirty="0">
                <a:latin typeface="+mn-lt"/>
              </a:rPr>
              <a:t>What constraints would you need to overcome to use this approach? </a:t>
            </a:r>
          </a:p>
        </p:txBody>
      </p:sp>
    </p:spTree>
    <p:extLst>
      <p:ext uri="{BB962C8B-B14F-4D97-AF65-F5344CB8AC3E}">
        <p14:creationId xmlns:p14="http://schemas.microsoft.com/office/powerpoint/2010/main" val="219721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solidFill>
                  <a:schemeClr val="accent6"/>
                </a:solidFill>
              </a:rPr>
              <a:t>Plan: </a:t>
            </a:r>
            <a:r>
              <a:rPr lang="en-US" dirty="0">
                <a:solidFill>
                  <a:schemeClr val="accent1">
                    <a:lumMod val="75000"/>
                  </a:schemeClr>
                </a:solidFill>
              </a:rPr>
              <a:t>Creating a Roadmap for Change</a:t>
            </a:r>
          </a:p>
        </p:txBody>
      </p:sp>
      <p:sp>
        <p:nvSpPr>
          <p:cNvPr id="3" name="Content Placeholder 2"/>
          <p:cNvSpPr>
            <a:spLocks noGrp="1"/>
          </p:cNvSpPr>
          <p:nvPr>
            <p:ph idx="1"/>
          </p:nvPr>
        </p:nvSpPr>
        <p:spPr>
          <a:xfrm>
            <a:off x="469642" y="1295400"/>
            <a:ext cx="8229600" cy="5029200"/>
          </a:xfrm>
        </p:spPr>
        <p:txBody>
          <a:bodyPr/>
          <a:lstStyle/>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Break big goals down into small, manageable steps and identify resources needed to achieve them (backward mapping)</a:t>
            </a:r>
          </a:p>
          <a:p>
            <a:pPr lvl="1">
              <a:buFont typeface="Arial" panose="020B0604020202020204" pitchFamily="34" charset="0"/>
              <a:buChar char="•"/>
            </a:pPr>
            <a:r>
              <a:rPr lang="en-US" sz="2400" dirty="0">
                <a:latin typeface="+mn-lt"/>
              </a:rPr>
              <a:t>Develop specific and targeted action plans (include what, when, where, why and how)</a:t>
            </a:r>
          </a:p>
          <a:p>
            <a:pPr lvl="1">
              <a:buFont typeface="Arial" panose="020B0604020202020204" pitchFamily="34" charset="0"/>
              <a:buChar char="•"/>
            </a:pPr>
            <a:r>
              <a:rPr lang="en-US" sz="2400" dirty="0">
                <a:latin typeface="+mn-lt"/>
              </a:rPr>
              <a:t>Identify obstacles and strategies for responding to them </a:t>
            </a:r>
            <a:r>
              <a:rPr lang="en-US" sz="2400" i="1" dirty="0">
                <a:solidFill>
                  <a:schemeClr val="accent6"/>
                </a:solidFill>
                <a:latin typeface="+mn-lt"/>
              </a:rPr>
              <a:t>before </a:t>
            </a:r>
            <a:r>
              <a:rPr lang="en-US" sz="2400" dirty="0">
                <a:latin typeface="+mn-lt"/>
              </a:rPr>
              <a:t>they occur</a:t>
            </a:r>
          </a:p>
        </p:txBody>
      </p:sp>
    </p:spTree>
    <p:extLst>
      <p:ext uri="{BB962C8B-B14F-4D97-AF65-F5344CB8AC3E}">
        <p14:creationId xmlns:p14="http://schemas.microsoft.com/office/powerpoint/2010/main" val="2657494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914400" y="762000"/>
            <a:ext cx="7528560" cy="5181600"/>
          </a:xfrm>
          <a:prstGeom prst="rect">
            <a:avLst/>
          </a:prstGeom>
        </p:spPr>
      </p:pic>
    </p:spTree>
    <p:extLst>
      <p:ext uri="{BB962C8B-B14F-4D97-AF65-F5344CB8AC3E}">
        <p14:creationId xmlns:p14="http://schemas.microsoft.com/office/powerpoint/2010/main" val="801315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533400" y="533400"/>
            <a:ext cx="8458200" cy="5700123"/>
          </a:xfrm>
          <a:prstGeom prst="rect">
            <a:avLst/>
          </a:prstGeom>
        </p:spPr>
      </p:pic>
    </p:spTree>
    <p:extLst>
      <p:ext uri="{BB962C8B-B14F-4D97-AF65-F5344CB8AC3E}">
        <p14:creationId xmlns:p14="http://schemas.microsoft.com/office/powerpoint/2010/main" val="228555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09600"/>
            <a:ext cx="8229600" cy="523220"/>
          </a:xfrm>
          <a:prstGeom prst="rect">
            <a:avLst/>
          </a:prstGeom>
          <a:noFill/>
        </p:spPr>
        <p:txBody>
          <a:bodyPr wrap="square" rtlCol="0">
            <a:spAutoFit/>
          </a:bodyPr>
          <a:lstStyle/>
          <a:p>
            <a:pPr algn="ctr"/>
            <a:r>
              <a:rPr lang="en-US" sz="2800" b="1" dirty="0">
                <a:solidFill>
                  <a:schemeClr val="accent1">
                    <a:lumMod val="75000"/>
                  </a:schemeClr>
                </a:solidFill>
                <a:latin typeface="Franklin Gothic Medium" panose="020B0603020102020204" pitchFamily="34" charset="0"/>
              </a:rPr>
              <a:t>Backward Mapping Common Tasks</a:t>
            </a:r>
          </a:p>
        </p:txBody>
      </p:sp>
      <p:sp>
        <p:nvSpPr>
          <p:cNvPr id="2" name="TextBox 1">
            <a:extLst>
              <a:ext uri="{FF2B5EF4-FFF2-40B4-BE49-F238E27FC236}">
                <a16:creationId xmlns:a16="http://schemas.microsoft.com/office/drawing/2014/main" id="{5263B69F-25CF-4FF1-AA85-66B060D09FC2}"/>
              </a:ext>
            </a:extLst>
          </p:cNvPr>
          <p:cNvSpPr txBox="1"/>
          <p:nvPr/>
        </p:nvSpPr>
        <p:spPr>
          <a:xfrm>
            <a:off x="2286000" y="1676400"/>
            <a:ext cx="5257800" cy="267765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6"/>
                </a:solidFill>
                <a:latin typeface="+mn-lt"/>
              </a:rPr>
              <a:t>Wash a Car</a:t>
            </a:r>
          </a:p>
          <a:p>
            <a:pPr marL="285750" indent="-285750">
              <a:buFont typeface="Arial" panose="020B0604020202020204" pitchFamily="34" charset="0"/>
              <a:buChar char="•"/>
            </a:pPr>
            <a:r>
              <a:rPr lang="en-US" sz="2800" b="1" dirty="0">
                <a:solidFill>
                  <a:schemeClr val="accent6"/>
                </a:solidFill>
                <a:latin typeface="+mn-lt"/>
              </a:rPr>
              <a:t>Pick up a Prescription</a:t>
            </a:r>
          </a:p>
          <a:p>
            <a:pPr marL="285750" indent="-285750">
              <a:buFont typeface="Arial" panose="020B0604020202020204" pitchFamily="34" charset="0"/>
              <a:buChar char="•"/>
            </a:pPr>
            <a:r>
              <a:rPr lang="en-US" sz="2800" b="1" dirty="0">
                <a:solidFill>
                  <a:schemeClr val="accent6"/>
                </a:solidFill>
                <a:latin typeface="+mn-lt"/>
              </a:rPr>
              <a:t>Make Dinner</a:t>
            </a:r>
          </a:p>
          <a:p>
            <a:pPr marL="285750" indent="-285750">
              <a:buFont typeface="Arial" panose="020B0604020202020204" pitchFamily="34" charset="0"/>
              <a:buChar char="•"/>
            </a:pPr>
            <a:r>
              <a:rPr lang="en-US" sz="2800" b="1" dirty="0">
                <a:solidFill>
                  <a:schemeClr val="accent6"/>
                </a:solidFill>
                <a:latin typeface="+mn-lt"/>
              </a:rPr>
              <a:t>Go Grocery Shopping</a:t>
            </a:r>
          </a:p>
          <a:p>
            <a:pPr marL="285750" indent="-285750">
              <a:buFont typeface="Arial" panose="020B0604020202020204" pitchFamily="34" charset="0"/>
              <a:buChar char="•"/>
            </a:pPr>
            <a:r>
              <a:rPr lang="en-US" sz="2800" b="1" dirty="0">
                <a:solidFill>
                  <a:schemeClr val="accent6"/>
                </a:solidFill>
                <a:latin typeface="+mn-lt"/>
              </a:rPr>
              <a:t>Pick the Kids Up from School</a:t>
            </a:r>
          </a:p>
          <a:p>
            <a:pPr marL="285750" indent="-285750">
              <a:buFont typeface="Arial" panose="020B0604020202020204" pitchFamily="34" charset="0"/>
              <a:buChar char="•"/>
            </a:pPr>
            <a:r>
              <a:rPr lang="en-US" sz="2800" b="1" dirty="0">
                <a:solidFill>
                  <a:schemeClr val="accent6"/>
                </a:solidFill>
                <a:latin typeface="+mn-lt"/>
              </a:rPr>
              <a:t>Doing the Laundry </a:t>
            </a:r>
          </a:p>
        </p:txBody>
      </p:sp>
    </p:spTree>
    <p:extLst>
      <p:ext uri="{BB962C8B-B14F-4D97-AF65-F5344CB8AC3E}">
        <p14:creationId xmlns:p14="http://schemas.microsoft.com/office/powerpoint/2010/main" val="3709461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solidFill>
                  <a:srgbClr val="0C61A4"/>
                </a:solidFill>
              </a:rPr>
              <a:t>Supporting People as They “Do” Their Plans</a:t>
            </a:r>
          </a:p>
        </p:txBody>
      </p:sp>
      <p:sp>
        <p:nvSpPr>
          <p:cNvPr id="3" name="Content Placeholder 2"/>
          <p:cNvSpPr>
            <a:spLocks noGrp="1"/>
          </p:cNvSpPr>
          <p:nvPr>
            <p:ph idx="1"/>
          </p:nvPr>
        </p:nvSpPr>
        <p:spPr>
          <a:xfrm>
            <a:off x="152400" y="1295400"/>
            <a:ext cx="8229600" cy="5029200"/>
          </a:xfrm>
        </p:spPr>
        <p:txBody>
          <a:bodyPr/>
          <a:lstStyle/>
          <a:p>
            <a:r>
              <a:rPr lang="en-US" sz="2400" b="1" dirty="0">
                <a:solidFill>
                  <a:schemeClr val="accent6"/>
                </a:solidFill>
                <a:latin typeface="+mn-lt"/>
              </a:rPr>
              <a:t>Remember what needs to get done (and when)</a:t>
            </a:r>
          </a:p>
          <a:p>
            <a:endParaRPr lang="en-US" sz="2400" b="1" dirty="0">
              <a:solidFill>
                <a:schemeClr val="accent6"/>
              </a:solidFill>
              <a:latin typeface="+mn-lt"/>
            </a:endParaRPr>
          </a:p>
          <a:p>
            <a:r>
              <a:rPr lang="en-US" sz="2400" b="1" dirty="0">
                <a:solidFill>
                  <a:schemeClr val="accent6"/>
                </a:solidFill>
                <a:latin typeface="+mn-lt"/>
              </a:rPr>
              <a:t>Get started and stick with it ‘til it’s done</a:t>
            </a:r>
          </a:p>
          <a:p>
            <a:endParaRPr lang="en-US" sz="2400" b="1" dirty="0">
              <a:solidFill>
                <a:schemeClr val="accent6"/>
              </a:solidFill>
              <a:latin typeface="+mn-lt"/>
            </a:endParaRPr>
          </a:p>
          <a:p>
            <a:r>
              <a:rPr lang="en-US" sz="2400" b="1" dirty="0">
                <a:solidFill>
                  <a:schemeClr val="accent6"/>
                </a:solidFill>
                <a:latin typeface="+mn-lt"/>
              </a:rPr>
              <a:t>Manage time and stay organized</a:t>
            </a:r>
          </a:p>
          <a:p>
            <a:endParaRPr lang="en-US" sz="2400" b="1" dirty="0">
              <a:solidFill>
                <a:schemeClr val="accent6"/>
              </a:solidFill>
              <a:latin typeface="+mn-lt"/>
            </a:endParaRPr>
          </a:p>
          <a:p>
            <a:r>
              <a:rPr lang="en-US" sz="2400" b="1" dirty="0">
                <a:solidFill>
                  <a:schemeClr val="accent6"/>
                </a:solidFill>
                <a:latin typeface="+mn-lt"/>
              </a:rPr>
              <a:t>Manage stress along the way</a:t>
            </a:r>
          </a:p>
          <a:p>
            <a:endParaRPr lang="en-US" sz="2400" b="1" dirty="0">
              <a:solidFill>
                <a:schemeClr val="accent6"/>
              </a:solidFill>
              <a:latin typeface="+mn-lt"/>
            </a:endParaRPr>
          </a:p>
          <a:p>
            <a:r>
              <a:rPr lang="en-US" sz="2400" b="1" dirty="0">
                <a:solidFill>
                  <a:schemeClr val="accent6"/>
                </a:solidFill>
                <a:latin typeface="+mn-lt"/>
              </a:rPr>
              <a:t>Avoid distraction and competing demands</a:t>
            </a:r>
          </a:p>
          <a:p>
            <a:endParaRPr lang="en-US" sz="2400" b="1" dirty="0">
              <a:solidFill>
                <a:schemeClr val="accent6"/>
              </a:solidFill>
              <a:latin typeface="+mn-lt"/>
            </a:endParaRPr>
          </a:p>
          <a:p>
            <a:r>
              <a:rPr lang="en-US" sz="2400" b="1" dirty="0">
                <a:solidFill>
                  <a:schemeClr val="accent6"/>
                </a:solidFill>
                <a:latin typeface="+mn-lt"/>
              </a:rPr>
              <a:t>Other….</a:t>
            </a:r>
          </a:p>
          <a:p>
            <a:pPr marL="0" indent="0">
              <a:buNone/>
            </a:pPr>
            <a:endParaRPr lang="en-US" sz="2400" b="1" dirty="0">
              <a:solidFill>
                <a:schemeClr val="accent6"/>
              </a:solidFill>
              <a:latin typeface="+mn-lt"/>
            </a:endParaRPr>
          </a:p>
          <a:p>
            <a:endParaRPr lang="en-US" sz="2400" b="1" dirty="0">
              <a:solidFill>
                <a:schemeClr val="accent6"/>
              </a:solidFill>
              <a:latin typeface="+mn-lt"/>
            </a:endParaRPr>
          </a:p>
          <a:p>
            <a:endParaRPr lang="en-US" dirty="0"/>
          </a:p>
        </p:txBody>
      </p:sp>
    </p:spTree>
    <p:extLst>
      <p:ext uri="{BB962C8B-B14F-4D97-AF65-F5344CB8AC3E}">
        <p14:creationId xmlns:p14="http://schemas.microsoft.com/office/powerpoint/2010/main" val="3925141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solidFill>
                  <a:srgbClr val="0C61A4"/>
                </a:solidFill>
              </a:rPr>
              <a:t>Supporting People as They “Do” Their Plans</a:t>
            </a:r>
          </a:p>
        </p:txBody>
      </p:sp>
      <p:sp>
        <p:nvSpPr>
          <p:cNvPr id="3" name="Content Placeholder 2"/>
          <p:cNvSpPr>
            <a:spLocks noGrp="1"/>
          </p:cNvSpPr>
          <p:nvPr>
            <p:ph idx="1"/>
          </p:nvPr>
        </p:nvSpPr>
        <p:spPr>
          <a:xfrm>
            <a:off x="152400" y="1295400"/>
            <a:ext cx="8229600" cy="5029200"/>
          </a:xfrm>
        </p:spPr>
        <p:txBody>
          <a:bodyPr/>
          <a:lstStyle/>
          <a:p>
            <a:r>
              <a:rPr lang="en-US" sz="2400" b="1" dirty="0">
                <a:solidFill>
                  <a:schemeClr val="accent6"/>
                </a:solidFill>
                <a:latin typeface="+mn-lt"/>
              </a:rPr>
              <a:t>Review ”Tips to Help Participants Successfully ‘Do’ Their Plans” to spark your thinking.</a:t>
            </a:r>
          </a:p>
          <a:p>
            <a:endParaRPr lang="en-US" sz="2400" b="1" dirty="0">
              <a:solidFill>
                <a:schemeClr val="accent6"/>
              </a:solidFill>
              <a:latin typeface="+mn-lt"/>
            </a:endParaRPr>
          </a:p>
          <a:p>
            <a:r>
              <a:rPr lang="en-US" sz="2400" b="1" dirty="0">
                <a:solidFill>
                  <a:schemeClr val="accent6"/>
                </a:solidFill>
                <a:latin typeface="+mn-lt"/>
              </a:rPr>
              <a:t>Consider the common tasks you just mapped at your tables.</a:t>
            </a:r>
          </a:p>
          <a:p>
            <a:endParaRPr lang="en-US" sz="2400" b="1" dirty="0">
              <a:solidFill>
                <a:schemeClr val="accent6"/>
              </a:solidFill>
              <a:latin typeface="+mn-lt"/>
            </a:endParaRPr>
          </a:p>
          <a:p>
            <a:pPr marL="0" indent="0">
              <a:buNone/>
            </a:pPr>
            <a:r>
              <a:rPr lang="en-US" sz="2400" i="1" dirty="0">
                <a:latin typeface="+mn-lt"/>
              </a:rPr>
              <a:t>What are three strategies you believe would be helpful to support this person to successfully “do” their plan?</a:t>
            </a:r>
          </a:p>
          <a:p>
            <a:endParaRPr lang="en-US" sz="2400" b="1" dirty="0">
              <a:solidFill>
                <a:schemeClr val="accent6"/>
              </a:solidFill>
              <a:latin typeface="+mn-lt"/>
            </a:endParaRPr>
          </a:p>
          <a:p>
            <a:r>
              <a:rPr lang="en-US" sz="2400" b="1" dirty="0">
                <a:solidFill>
                  <a:schemeClr val="accent6"/>
                </a:solidFill>
                <a:latin typeface="+mn-lt"/>
              </a:rPr>
              <a:t>Focus on strategies that would really and truly support success.</a:t>
            </a:r>
          </a:p>
          <a:p>
            <a:endParaRPr lang="en-US" sz="2400" b="1" dirty="0">
              <a:solidFill>
                <a:schemeClr val="accent6"/>
              </a:solidFill>
              <a:latin typeface="+mn-lt"/>
            </a:endParaRPr>
          </a:p>
          <a:p>
            <a:pPr marL="0" indent="0">
              <a:buNone/>
            </a:pPr>
            <a:endParaRPr lang="en-US" sz="2400" b="1" dirty="0">
              <a:solidFill>
                <a:schemeClr val="accent6"/>
              </a:solidFill>
              <a:latin typeface="+mn-lt"/>
            </a:endParaRPr>
          </a:p>
          <a:p>
            <a:endParaRPr lang="en-US" sz="2400" b="1" dirty="0">
              <a:solidFill>
                <a:schemeClr val="accent6"/>
              </a:solidFill>
              <a:latin typeface="+mn-lt"/>
            </a:endParaRPr>
          </a:p>
          <a:p>
            <a:endParaRPr lang="en-US" dirty="0"/>
          </a:p>
        </p:txBody>
      </p:sp>
    </p:spTree>
    <p:extLst>
      <p:ext uri="{BB962C8B-B14F-4D97-AF65-F5344CB8AC3E}">
        <p14:creationId xmlns:p14="http://schemas.microsoft.com/office/powerpoint/2010/main" val="222366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87A0F3-1A69-463C-88EE-E81518869A49}"/>
              </a:ext>
            </a:extLst>
          </p:cNvPr>
          <p:cNvPicPr>
            <a:picLocks noChangeAspect="1"/>
          </p:cNvPicPr>
          <p:nvPr/>
        </p:nvPicPr>
        <p:blipFill>
          <a:blip r:embed="rId2"/>
          <a:stretch>
            <a:fillRect/>
          </a:stretch>
        </p:blipFill>
        <p:spPr>
          <a:xfrm>
            <a:off x="593269" y="1166099"/>
            <a:ext cx="8313663" cy="4676436"/>
          </a:xfrm>
          <a:prstGeom prst="rect">
            <a:avLst/>
          </a:prstGeom>
        </p:spPr>
      </p:pic>
      <p:sp>
        <p:nvSpPr>
          <p:cNvPr id="4" name="Title 1">
            <a:extLst>
              <a:ext uri="{FF2B5EF4-FFF2-40B4-BE49-F238E27FC236}">
                <a16:creationId xmlns:a16="http://schemas.microsoft.com/office/drawing/2014/main" id="{43F9D6B0-363A-489B-B888-F807340DC7F8}"/>
              </a:ext>
            </a:extLst>
          </p:cNvPr>
          <p:cNvSpPr txBox="1">
            <a:spLocks/>
          </p:cNvSpPr>
          <p:nvPr/>
        </p:nvSpPr>
        <p:spPr>
          <a:xfrm>
            <a:off x="583942" y="609600"/>
            <a:ext cx="8001000" cy="53697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2800" dirty="0">
                <a:solidFill>
                  <a:srgbClr val="0C61A4"/>
                </a:solidFill>
                <a:latin typeface="Franklin Gothic Medium" panose="020B0603020102020204" pitchFamily="34" charset="0"/>
              </a:rPr>
              <a:t>Example of Backward Mapping</a:t>
            </a:r>
          </a:p>
        </p:txBody>
      </p:sp>
    </p:spTree>
    <p:extLst>
      <p:ext uri="{BB962C8B-B14F-4D97-AF65-F5344CB8AC3E}">
        <p14:creationId xmlns:p14="http://schemas.microsoft.com/office/powerpoint/2010/main" val="227469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solidFill>
                  <a:schemeClr val="accent6"/>
                </a:solidFill>
              </a:rPr>
              <a:t>Review and Revise: </a:t>
            </a:r>
            <a:r>
              <a:rPr lang="en-US" dirty="0">
                <a:solidFill>
                  <a:schemeClr val="accent1">
                    <a:lumMod val="75000"/>
                  </a:schemeClr>
                </a:solidFill>
              </a:rPr>
              <a:t>Stepping Back, Moving Forward</a:t>
            </a:r>
          </a:p>
        </p:txBody>
      </p:sp>
      <p:sp>
        <p:nvSpPr>
          <p:cNvPr id="3" name="Content Placeholder 2"/>
          <p:cNvSpPr>
            <a:spLocks noGrp="1"/>
          </p:cNvSpPr>
          <p:nvPr>
            <p:ph idx="1"/>
          </p:nvPr>
        </p:nvSpPr>
        <p:spPr>
          <a:xfrm>
            <a:off x="152400" y="1295400"/>
            <a:ext cx="8229600" cy="5029200"/>
          </a:xfrm>
        </p:spPr>
        <p:txBody>
          <a:bodyPr/>
          <a:lstStyle/>
          <a:p>
            <a:r>
              <a:rPr lang="en-US" sz="2000" dirty="0">
                <a:latin typeface="+mn-lt"/>
              </a:rPr>
              <a:t>We rarely get goals or plans right on the first try</a:t>
            </a:r>
          </a:p>
          <a:p>
            <a:r>
              <a:rPr lang="en-US" sz="2000" dirty="0">
                <a:latin typeface="+mn-lt"/>
              </a:rPr>
              <a:t>Opportunity to create an ongoing learning opportunity and build skills</a:t>
            </a:r>
          </a:p>
          <a:p>
            <a:r>
              <a:rPr lang="en-US" sz="2400" b="1" dirty="0">
                <a:solidFill>
                  <a:schemeClr val="accent6"/>
                </a:solidFill>
                <a:latin typeface="+mn-lt"/>
              </a:rPr>
              <a:t>Review</a:t>
            </a:r>
          </a:p>
          <a:p>
            <a:pPr lvl="1"/>
            <a:r>
              <a:rPr lang="en-US" sz="2000" dirty="0">
                <a:latin typeface="+mn-lt"/>
              </a:rPr>
              <a:t>Strengths-based:  What went well?</a:t>
            </a:r>
          </a:p>
          <a:p>
            <a:pPr lvl="1"/>
            <a:r>
              <a:rPr lang="en-US" sz="2000" dirty="0">
                <a:latin typeface="+mn-lt"/>
              </a:rPr>
              <a:t>Forward-looking:  What didn’t go as planned? What got in the way?</a:t>
            </a:r>
          </a:p>
          <a:p>
            <a:pPr lvl="1"/>
            <a:r>
              <a:rPr lang="en-US" sz="2000" dirty="0">
                <a:latin typeface="+mn-lt"/>
              </a:rPr>
              <a:t>Learning:  What did you learn about yourself? Well-designed goal-setting and planning processes increase the chances of successful execution</a:t>
            </a:r>
          </a:p>
          <a:p>
            <a:r>
              <a:rPr lang="en-US" sz="2400" b="1" dirty="0">
                <a:solidFill>
                  <a:schemeClr val="accent6"/>
                </a:solidFill>
                <a:latin typeface="+mn-lt"/>
              </a:rPr>
              <a:t>Revise</a:t>
            </a:r>
          </a:p>
          <a:p>
            <a:pPr lvl="1"/>
            <a:r>
              <a:rPr lang="en-US" sz="2000" dirty="0">
                <a:latin typeface="+mn-lt"/>
              </a:rPr>
              <a:t>Updated action steps </a:t>
            </a:r>
          </a:p>
          <a:p>
            <a:pPr lvl="1"/>
            <a:r>
              <a:rPr lang="en-US" sz="2000" dirty="0">
                <a:latin typeface="+mn-lt"/>
              </a:rPr>
              <a:t>New plan</a:t>
            </a:r>
          </a:p>
          <a:p>
            <a:pPr lvl="1"/>
            <a:r>
              <a:rPr lang="en-US" sz="2000" dirty="0">
                <a:latin typeface="+mn-lt"/>
              </a:rPr>
              <a:t>New goal</a:t>
            </a:r>
            <a:endParaRPr lang="en-US" sz="2000" dirty="0"/>
          </a:p>
        </p:txBody>
      </p:sp>
    </p:spTree>
    <p:extLst>
      <p:ext uri="{BB962C8B-B14F-4D97-AF65-F5344CB8AC3E}">
        <p14:creationId xmlns:p14="http://schemas.microsoft.com/office/powerpoint/2010/main" val="173881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609600"/>
            <a:ext cx="7391400" cy="1661993"/>
          </a:xfrm>
          <a:prstGeom prst="rect">
            <a:avLst/>
          </a:prstGeom>
          <a:noFill/>
        </p:spPr>
        <p:txBody>
          <a:bodyPr wrap="square" rtlCol="0">
            <a:spAutoFit/>
          </a:bodyPr>
          <a:lstStyle/>
          <a:p>
            <a:pPr algn="ctr"/>
            <a:r>
              <a:rPr lang="en-US" sz="2800" dirty="0">
                <a:solidFill>
                  <a:schemeClr val="accent1">
                    <a:lumMod val="75000"/>
                  </a:schemeClr>
                </a:solidFill>
                <a:latin typeface="Franklin Gothic Medium" panose="020B0603020102020204" pitchFamily="34" charset="0"/>
              </a:rPr>
              <a:t>Introductions:  </a:t>
            </a:r>
          </a:p>
          <a:p>
            <a:pPr algn="ctr"/>
            <a:r>
              <a:rPr lang="en-US" sz="2800" dirty="0">
                <a:solidFill>
                  <a:schemeClr val="accent1">
                    <a:lumMod val="75000"/>
                  </a:schemeClr>
                </a:solidFill>
                <a:latin typeface="Franklin Gothic Medium" panose="020B0603020102020204" pitchFamily="34" charset="0"/>
              </a:rPr>
              <a:t>What Helps Us to Successfully Achieve Our Goals? </a:t>
            </a:r>
          </a:p>
          <a:p>
            <a:endParaRPr lang="en-US" dirty="0"/>
          </a:p>
        </p:txBody>
      </p:sp>
      <p:sp>
        <p:nvSpPr>
          <p:cNvPr id="4" name="Rectangle 3">
            <a:extLst>
              <a:ext uri="{FF2B5EF4-FFF2-40B4-BE49-F238E27FC236}">
                <a16:creationId xmlns:a16="http://schemas.microsoft.com/office/drawing/2014/main" id="{57B7D7BD-A79E-4C4F-ABCA-C69C13BDCB3F}"/>
              </a:ext>
            </a:extLst>
          </p:cNvPr>
          <p:cNvSpPr/>
          <p:nvPr/>
        </p:nvSpPr>
        <p:spPr>
          <a:xfrm>
            <a:off x="1066800" y="2262972"/>
            <a:ext cx="7467600" cy="3046988"/>
          </a:xfrm>
          <a:prstGeom prst="rect">
            <a:avLst/>
          </a:prstGeom>
        </p:spPr>
        <p:txBody>
          <a:bodyPr wrap="square">
            <a:spAutoFit/>
          </a:bodyPr>
          <a:lstStyle/>
          <a:p>
            <a:pPr marL="342900" marR="0" indent="-342900">
              <a:spcBef>
                <a:spcPts val="0"/>
              </a:spcBef>
              <a:spcAft>
                <a:spcPts val="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Times New Roman" panose="02020603050405020304" pitchFamily="18" charset="0"/>
              </a:rPr>
              <a:t>Think about </a:t>
            </a:r>
            <a:r>
              <a:rPr lang="en-US" sz="2400" dirty="0">
                <a:latin typeface="Calibri" panose="020F0502020204030204" pitchFamily="34" charset="0"/>
                <a:ea typeface="Times New Roman" panose="02020603050405020304" pitchFamily="18" charset="0"/>
                <a:cs typeface="Times New Roman" panose="02020603050405020304" pitchFamily="18" charset="0"/>
              </a:rPr>
              <a:t>the last time you set a goal that you successfully achieved</a:t>
            </a:r>
          </a:p>
          <a:p>
            <a:pPr marL="342900" marR="0" indent="-342900">
              <a:spcBef>
                <a:spcPts val="0"/>
              </a:spcBef>
              <a:spcAft>
                <a:spcPts val="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Times New Roman" panose="02020603050405020304" pitchFamily="18" charset="0"/>
              </a:rPr>
              <a:t>Privately jot down </a:t>
            </a:r>
            <a:r>
              <a:rPr lang="en-US" sz="2400" dirty="0">
                <a:latin typeface="Calibri" panose="020F0502020204030204" pitchFamily="34" charset="0"/>
                <a:ea typeface="Times New Roman" panose="02020603050405020304" pitchFamily="18" charset="0"/>
                <a:cs typeface="Times New Roman" panose="02020603050405020304" pitchFamily="18" charset="0"/>
              </a:rPr>
              <a:t>what helped you to be successful </a:t>
            </a:r>
          </a:p>
          <a:p>
            <a:pPr marL="342900" marR="0" indent="-342900">
              <a:spcBef>
                <a:spcPts val="0"/>
              </a:spcBef>
              <a:spcAft>
                <a:spcPts val="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Times New Roman" panose="02020603050405020304" pitchFamily="18" charset="0"/>
              </a:rPr>
              <a:t>Introduce</a:t>
            </a:r>
            <a:r>
              <a:rPr lang="en-US" sz="2400" dirty="0">
                <a:latin typeface="Calibri" panose="020F0502020204030204" pitchFamily="34" charset="0"/>
                <a:ea typeface="Times New Roman" panose="02020603050405020304" pitchFamily="18" charset="0"/>
                <a:cs typeface="Times New Roman" panose="02020603050405020304" pitchFamily="18" charset="0"/>
              </a:rPr>
              <a:t> yourself to people at your table by sharing your goal and the factors that helped you to succeed.  </a:t>
            </a:r>
          </a:p>
          <a:p>
            <a:pPr marL="342900" marR="0" indent="-342900">
              <a:spcBef>
                <a:spcPts val="0"/>
              </a:spcBef>
              <a:spcAft>
                <a:spcPts val="0"/>
              </a:spcAft>
              <a:buFont typeface="Arial" panose="020B0604020202020204" pitchFamily="34" charset="0"/>
              <a:buChar char="•"/>
            </a:pPr>
            <a:r>
              <a:rPr lang="en-US" sz="2400" b="1" dirty="0">
                <a:latin typeface="Calibri" panose="020F0502020204030204" pitchFamily="34" charset="0"/>
                <a:ea typeface="Times New Roman" panose="02020603050405020304" pitchFamily="18" charset="0"/>
                <a:cs typeface="Times New Roman" panose="02020603050405020304" pitchFamily="18" charset="0"/>
              </a:rPr>
              <a:t>Write two to three common success factors </a:t>
            </a:r>
            <a:r>
              <a:rPr lang="en-US" sz="2400" dirty="0">
                <a:latin typeface="Calibri" panose="020F0502020204030204" pitchFamily="34" charset="0"/>
                <a:ea typeface="Times New Roman" panose="02020603050405020304" pitchFamily="18" charset="0"/>
                <a:cs typeface="Times New Roman" panose="02020603050405020304" pitchFamily="18" charset="0"/>
              </a:rPr>
              <a:t>on separate sticky notes and put on the wall chart.</a:t>
            </a:r>
          </a:p>
          <a:p>
            <a:pPr marR="0">
              <a:spcBef>
                <a:spcPts val="0"/>
              </a:spcBef>
              <a:spcAft>
                <a:spcPts val="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02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598443"/>
            <a:ext cx="7188835" cy="5667375"/>
          </a:xfrm>
          <a:prstGeom prst="rect">
            <a:avLst/>
          </a:prstGeom>
        </p:spPr>
      </p:pic>
    </p:spTree>
    <p:extLst>
      <p:ext uri="{BB962C8B-B14F-4D97-AF65-F5344CB8AC3E}">
        <p14:creationId xmlns:p14="http://schemas.microsoft.com/office/powerpoint/2010/main" val="2615758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solidFill>
                  <a:srgbClr val="0C61A4"/>
                </a:solidFill>
              </a:rPr>
              <a:t>Provide Honest Feedback</a:t>
            </a:r>
          </a:p>
        </p:txBody>
      </p:sp>
      <p:sp>
        <p:nvSpPr>
          <p:cNvPr id="3" name="Content Placeholder 2"/>
          <p:cNvSpPr>
            <a:spLocks noGrp="1"/>
          </p:cNvSpPr>
          <p:nvPr>
            <p:ph idx="1"/>
          </p:nvPr>
        </p:nvSpPr>
        <p:spPr>
          <a:xfrm>
            <a:off x="152400" y="1295400"/>
            <a:ext cx="8229600" cy="5029200"/>
          </a:xfrm>
        </p:spPr>
        <p:txBody>
          <a:bodyPr/>
          <a:lstStyle/>
          <a:p>
            <a:r>
              <a:rPr lang="en-US" sz="2400" b="1" dirty="0">
                <a:solidFill>
                  <a:schemeClr val="accent6"/>
                </a:solidFill>
                <a:latin typeface="+mn-lt"/>
              </a:rPr>
              <a:t>What did you learn?</a:t>
            </a:r>
          </a:p>
          <a:p>
            <a:endParaRPr lang="en-US" sz="2400" b="1" dirty="0">
              <a:solidFill>
                <a:schemeClr val="accent6"/>
              </a:solidFill>
              <a:latin typeface="+mn-lt"/>
            </a:endParaRPr>
          </a:p>
          <a:p>
            <a:r>
              <a:rPr lang="en-US" sz="2400" b="1" dirty="0">
                <a:solidFill>
                  <a:schemeClr val="accent6"/>
                </a:solidFill>
                <a:latin typeface="+mn-lt"/>
              </a:rPr>
              <a:t>What worked?</a:t>
            </a:r>
          </a:p>
          <a:p>
            <a:r>
              <a:rPr lang="en-US" sz="2400" b="1" dirty="0">
                <a:solidFill>
                  <a:schemeClr val="accent6"/>
                </a:solidFill>
                <a:latin typeface="+mn-lt"/>
              </a:rPr>
              <a:t>What didn’t work?</a:t>
            </a:r>
          </a:p>
          <a:p>
            <a:endParaRPr lang="en-US" sz="2400" b="1" dirty="0">
              <a:solidFill>
                <a:schemeClr val="accent6"/>
              </a:solidFill>
              <a:latin typeface="+mn-lt"/>
            </a:endParaRPr>
          </a:p>
          <a:p>
            <a:r>
              <a:rPr lang="en-US" sz="2400" b="1" dirty="0">
                <a:solidFill>
                  <a:schemeClr val="accent6"/>
                </a:solidFill>
                <a:latin typeface="+mn-lt"/>
              </a:rPr>
              <a:t>What would you like more of?</a:t>
            </a:r>
          </a:p>
          <a:p>
            <a:r>
              <a:rPr lang="en-US" sz="2400" b="1" dirty="0">
                <a:solidFill>
                  <a:schemeClr val="accent6"/>
                </a:solidFill>
                <a:latin typeface="+mn-lt"/>
              </a:rPr>
              <a:t>What would you like less of?</a:t>
            </a:r>
          </a:p>
          <a:p>
            <a:endParaRPr lang="en-US" sz="2400" b="1" dirty="0">
              <a:solidFill>
                <a:schemeClr val="accent6"/>
              </a:solidFill>
              <a:latin typeface="+mn-lt"/>
            </a:endParaRPr>
          </a:p>
          <a:p>
            <a:r>
              <a:rPr lang="en-US" sz="2400" b="1" dirty="0">
                <a:solidFill>
                  <a:schemeClr val="accent6"/>
                </a:solidFill>
                <a:latin typeface="+mn-lt"/>
              </a:rPr>
              <a:t>If we adapt this workshop package for counties to use on their own over time, what should we keep in mind?</a:t>
            </a:r>
          </a:p>
          <a:p>
            <a:endParaRPr lang="en-US" sz="2400" b="1" dirty="0">
              <a:solidFill>
                <a:schemeClr val="accent6"/>
              </a:solidFill>
              <a:latin typeface="+mn-lt"/>
            </a:endParaRPr>
          </a:p>
          <a:p>
            <a:pPr marL="0" indent="0">
              <a:buNone/>
            </a:pPr>
            <a:endParaRPr lang="en-US" sz="2400" b="1" dirty="0">
              <a:solidFill>
                <a:schemeClr val="accent6"/>
              </a:solidFill>
              <a:latin typeface="+mn-lt"/>
            </a:endParaRPr>
          </a:p>
          <a:p>
            <a:endParaRPr lang="en-US" sz="2400" b="1" dirty="0">
              <a:solidFill>
                <a:schemeClr val="accent6"/>
              </a:solidFill>
              <a:latin typeface="+mn-lt"/>
            </a:endParaRPr>
          </a:p>
          <a:p>
            <a:endParaRPr lang="en-US" dirty="0"/>
          </a:p>
        </p:txBody>
      </p:sp>
    </p:spTree>
    <p:extLst>
      <p:ext uri="{BB962C8B-B14F-4D97-AF65-F5344CB8AC3E}">
        <p14:creationId xmlns:p14="http://schemas.microsoft.com/office/powerpoint/2010/main" val="914281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t>For More Information:</a:t>
            </a:r>
          </a:p>
        </p:txBody>
      </p:sp>
      <p:sp>
        <p:nvSpPr>
          <p:cNvPr id="3" name="Content Placeholder 2"/>
          <p:cNvSpPr>
            <a:spLocks noGrp="1"/>
          </p:cNvSpPr>
          <p:nvPr>
            <p:ph idx="1"/>
          </p:nvPr>
        </p:nvSpPr>
        <p:spPr>
          <a:xfrm>
            <a:off x="304800" y="1371600"/>
            <a:ext cx="8077200" cy="1143000"/>
          </a:xfrm>
        </p:spPr>
        <p:txBody>
          <a:bodyPr/>
          <a:lstStyle/>
          <a:p>
            <a:pPr marL="457200" lvl="1" indent="0">
              <a:buNone/>
            </a:pPr>
            <a:endParaRPr lang="en-US" sz="2000" dirty="0"/>
          </a:p>
          <a:p>
            <a:pPr marL="457200" lvl="1" indent="0">
              <a:buNone/>
            </a:pPr>
            <a:r>
              <a:rPr lang="en-US" sz="2000" dirty="0"/>
              <a:t> </a:t>
            </a:r>
          </a:p>
        </p:txBody>
      </p:sp>
      <p:sp>
        <p:nvSpPr>
          <p:cNvPr id="5" name="Rectangle 4"/>
          <p:cNvSpPr/>
          <p:nvPr/>
        </p:nvSpPr>
        <p:spPr>
          <a:xfrm>
            <a:off x="1219200" y="1400819"/>
            <a:ext cx="7543800" cy="1938992"/>
          </a:xfrm>
          <a:prstGeom prst="rect">
            <a:avLst/>
          </a:prstGeom>
        </p:spPr>
        <p:txBody>
          <a:bodyPr wrap="square">
            <a:spAutoFit/>
          </a:bodyPr>
          <a:lstStyle/>
          <a:p>
            <a:pPr lvl="1"/>
            <a:r>
              <a:rPr lang="en-US" sz="2000" b="1" dirty="0"/>
              <a:t>CalWORKs 2.0:  Next Generation Website</a:t>
            </a:r>
          </a:p>
          <a:p>
            <a:pPr lvl="1"/>
            <a:r>
              <a:rPr lang="en-US" sz="2000" dirty="0">
                <a:hlinkClick r:id="rId3"/>
              </a:rPr>
              <a:t>www.CalWorksNextGen.Org</a:t>
            </a:r>
            <a:endParaRPr lang="en-US" sz="2000" dirty="0"/>
          </a:p>
          <a:p>
            <a:pPr lvl="1"/>
            <a:endParaRPr lang="en-US" sz="2000" dirty="0"/>
          </a:p>
          <a:p>
            <a:pPr lvl="1"/>
            <a:endParaRPr lang="en-US" sz="2000" dirty="0"/>
          </a:p>
          <a:p>
            <a:pPr lvl="1"/>
            <a:endParaRPr lang="en-US" sz="2000" dirty="0"/>
          </a:p>
          <a:p>
            <a:pPr lvl="1"/>
            <a:endParaRPr lang="en-US" sz="2000" dirty="0"/>
          </a:p>
        </p:txBody>
      </p:sp>
      <p:pic>
        <p:nvPicPr>
          <p:cNvPr id="4" name="Picture 3">
            <a:extLst>
              <a:ext uri="{FF2B5EF4-FFF2-40B4-BE49-F238E27FC236}">
                <a16:creationId xmlns:a16="http://schemas.microsoft.com/office/drawing/2014/main" id="{C3F7944D-B225-7D48-8B2D-EB51AD74A326}"/>
              </a:ext>
            </a:extLst>
          </p:cNvPr>
          <p:cNvPicPr>
            <a:picLocks noChangeAspect="1"/>
          </p:cNvPicPr>
          <p:nvPr/>
        </p:nvPicPr>
        <p:blipFill>
          <a:blip r:embed="rId4"/>
          <a:stretch>
            <a:fillRect/>
          </a:stretch>
        </p:blipFill>
        <p:spPr>
          <a:xfrm>
            <a:off x="1650742" y="2543819"/>
            <a:ext cx="5867400" cy="3847211"/>
          </a:xfrm>
          <a:prstGeom prst="rect">
            <a:avLst/>
          </a:prstGeom>
        </p:spPr>
      </p:pic>
    </p:spTree>
    <p:extLst>
      <p:ext uri="{BB962C8B-B14F-4D97-AF65-F5344CB8AC3E}">
        <p14:creationId xmlns:p14="http://schemas.microsoft.com/office/powerpoint/2010/main" val="1365915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42" y="609600"/>
            <a:ext cx="8001000" cy="536971"/>
          </a:xfrm>
        </p:spPr>
        <p:txBody>
          <a:bodyPr/>
          <a:lstStyle/>
          <a:p>
            <a:r>
              <a:rPr lang="en-US" dirty="0"/>
              <a:t>For More Information:</a:t>
            </a:r>
          </a:p>
        </p:txBody>
      </p:sp>
      <p:sp>
        <p:nvSpPr>
          <p:cNvPr id="3" name="Content Placeholder 2"/>
          <p:cNvSpPr>
            <a:spLocks noGrp="1"/>
          </p:cNvSpPr>
          <p:nvPr>
            <p:ph idx="1"/>
          </p:nvPr>
        </p:nvSpPr>
        <p:spPr>
          <a:xfrm>
            <a:off x="152400" y="1600200"/>
            <a:ext cx="8229600" cy="2971800"/>
          </a:xfrm>
        </p:spPr>
        <p:txBody>
          <a:bodyPr/>
          <a:lstStyle/>
          <a:p>
            <a:pPr marL="457200" lvl="1" indent="0">
              <a:buNone/>
            </a:pPr>
            <a:endParaRPr lang="en-US" sz="2000" dirty="0"/>
          </a:p>
          <a:p>
            <a:pPr marL="457200" lvl="1" indent="0">
              <a:buNone/>
            </a:pPr>
            <a:r>
              <a:rPr lang="en-US" sz="2000" dirty="0"/>
              <a:t> </a:t>
            </a:r>
          </a:p>
        </p:txBody>
      </p:sp>
      <p:sp>
        <p:nvSpPr>
          <p:cNvPr id="5" name="Rectangle 4"/>
          <p:cNvSpPr/>
          <p:nvPr/>
        </p:nvSpPr>
        <p:spPr>
          <a:xfrm>
            <a:off x="1143000" y="1447801"/>
            <a:ext cx="6705600" cy="4401205"/>
          </a:xfrm>
          <a:prstGeom prst="rect">
            <a:avLst/>
          </a:prstGeom>
        </p:spPr>
        <p:txBody>
          <a:bodyPr wrap="square">
            <a:spAutoFit/>
          </a:bodyPr>
          <a:lstStyle/>
          <a:p>
            <a:pPr lvl="1"/>
            <a:endParaRPr lang="en-US" sz="2000" dirty="0"/>
          </a:p>
          <a:p>
            <a:pPr lvl="1"/>
            <a:r>
              <a:rPr lang="en-US" sz="2000" b="1" dirty="0" err="1"/>
              <a:t>CalWorks</a:t>
            </a:r>
            <a:r>
              <a:rPr lang="en-US" sz="2000" b="1" dirty="0"/>
              <a:t> 2.0 Implementation Team</a:t>
            </a:r>
          </a:p>
          <a:p>
            <a:pPr lvl="1"/>
            <a:endParaRPr lang="en-US" sz="2000" dirty="0"/>
          </a:p>
          <a:p>
            <a:pPr lvl="1"/>
            <a:r>
              <a:rPr lang="en-US" sz="2000" dirty="0" err="1"/>
              <a:t>LaDonna</a:t>
            </a:r>
            <a:r>
              <a:rPr lang="en-US" sz="2000" dirty="0"/>
              <a:t> Pavetti </a:t>
            </a:r>
            <a:r>
              <a:rPr lang="en-US" sz="2000" dirty="0">
                <a:hlinkClick r:id="rId3"/>
              </a:rPr>
              <a:t>pavetti@cbpp.org</a:t>
            </a:r>
            <a:endParaRPr lang="en-US" sz="2000" dirty="0"/>
          </a:p>
          <a:p>
            <a:pPr lvl="1"/>
            <a:r>
              <a:rPr lang="en-US" sz="2000" dirty="0"/>
              <a:t>Valerie Uccellani </a:t>
            </a:r>
            <a:r>
              <a:rPr lang="en-US" sz="2000" dirty="0">
                <a:hlinkClick r:id="rId4"/>
              </a:rPr>
              <a:t>Valerie@globallearningpartners.com</a:t>
            </a:r>
            <a:endParaRPr lang="en-US" sz="2000" dirty="0"/>
          </a:p>
          <a:p>
            <a:pPr lvl="1"/>
            <a:r>
              <a:rPr lang="en-US" sz="2000" dirty="0"/>
              <a:t>Megan Stanley </a:t>
            </a:r>
            <a:r>
              <a:rPr lang="en-US" sz="2000" dirty="0">
                <a:hlinkClick r:id="rId5"/>
              </a:rPr>
              <a:t>Meganatroy@gmail.com</a:t>
            </a:r>
            <a:endParaRPr lang="en-US" sz="2000" dirty="0"/>
          </a:p>
          <a:p>
            <a:pPr lvl="1"/>
            <a:endParaRPr lang="en-US" sz="2000" dirty="0"/>
          </a:p>
          <a:p>
            <a:pPr lvl="1"/>
            <a:r>
              <a:rPr lang="en-US" sz="2000" dirty="0"/>
              <a:t>Natasha Nicolai </a:t>
            </a:r>
            <a:r>
              <a:rPr lang="en-US" sz="2000" dirty="0">
                <a:hlinkClick r:id="rId6"/>
              </a:rPr>
              <a:t>Nnicolai@mathematica-mpr.com</a:t>
            </a:r>
            <a:endParaRPr lang="en-US" sz="2000" dirty="0"/>
          </a:p>
          <a:p>
            <a:pPr lvl="1"/>
            <a:r>
              <a:rPr lang="en-US" sz="2000" dirty="0"/>
              <a:t>Jackie Crowley </a:t>
            </a:r>
            <a:r>
              <a:rPr lang="en-US" sz="2000" dirty="0">
                <a:hlinkClick r:id="rId7"/>
              </a:rPr>
              <a:t>jcrowley@mathematica-mpr.com</a:t>
            </a:r>
            <a:endParaRPr lang="en-US" sz="2000" dirty="0"/>
          </a:p>
          <a:p>
            <a:pPr lvl="1"/>
            <a:r>
              <a:rPr lang="en-US" sz="2000" dirty="0"/>
              <a:t>Rachel </a:t>
            </a:r>
            <a:r>
              <a:rPr lang="en-US" sz="2000" dirty="0" err="1"/>
              <a:t>Nicolosi</a:t>
            </a:r>
            <a:r>
              <a:rPr lang="en-US" sz="2000" dirty="0"/>
              <a:t> </a:t>
            </a:r>
            <a:r>
              <a:rPr lang="en-US" sz="2000" dirty="0">
                <a:hlinkClick r:id="rId8"/>
              </a:rPr>
              <a:t>Rachel@globallearningpartners.com</a:t>
            </a:r>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6397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DFFE68-9460-42D3-9DA3-61A5E6810F03}"/>
              </a:ext>
            </a:extLst>
          </p:cNvPr>
          <p:cNvSpPr/>
          <p:nvPr/>
        </p:nvSpPr>
        <p:spPr>
          <a:xfrm>
            <a:off x="2133600" y="2182505"/>
            <a:ext cx="4572000" cy="2492990"/>
          </a:xfrm>
          <a:prstGeom prst="rect">
            <a:avLst/>
          </a:prstGeom>
        </p:spPr>
        <p:txBody>
          <a:bodyPr>
            <a:spAutoFit/>
          </a:bodyPr>
          <a:lstStyle/>
          <a:p>
            <a:pPr algn="ctr"/>
            <a:r>
              <a:rPr lang="en-US" dirty="0">
                <a:solidFill>
                  <a:schemeClr val="accent1">
                    <a:lumMod val="75000"/>
                  </a:schemeClr>
                </a:solidFill>
                <a:latin typeface="Franklin Gothic Medium" panose="020B0603020102020204" pitchFamily="34" charset="0"/>
              </a:rPr>
              <a:t>In full group, share:</a:t>
            </a:r>
          </a:p>
          <a:p>
            <a:pPr algn="ctr"/>
            <a:endParaRPr lang="en-US" dirty="0">
              <a:solidFill>
                <a:schemeClr val="accent1">
                  <a:lumMod val="75000"/>
                </a:schemeClr>
              </a:solidFill>
              <a:latin typeface="Franklin Gothic Medium" panose="020B0603020102020204" pitchFamily="34" charset="0"/>
            </a:endParaRPr>
          </a:p>
          <a:p>
            <a:pPr algn="ctr"/>
            <a:r>
              <a:rPr lang="en-US" sz="4000" i="1" dirty="0">
                <a:solidFill>
                  <a:schemeClr val="accent1">
                    <a:lumMod val="75000"/>
                  </a:schemeClr>
                </a:solidFill>
                <a:latin typeface="Franklin Gothic Medium" panose="020B0603020102020204" pitchFamily="34" charset="0"/>
              </a:rPr>
              <a:t>What Helps Us to Successfully </a:t>
            </a:r>
          </a:p>
          <a:p>
            <a:pPr algn="ctr"/>
            <a:r>
              <a:rPr lang="en-US" sz="4000" i="1" dirty="0">
                <a:solidFill>
                  <a:schemeClr val="accent1">
                    <a:lumMod val="75000"/>
                  </a:schemeClr>
                </a:solidFill>
                <a:latin typeface="Franklin Gothic Medium" panose="020B0603020102020204" pitchFamily="34" charset="0"/>
              </a:rPr>
              <a:t>Achieve Our Goals? </a:t>
            </a:r>
          </a:p>
        </p:txBody>
      </p:sp>
    </p:spTree>
    <p:extLst>
      <p:ext uri="{BB962C8B-B14F-4D97-AF65-F5344CB8AC3E}">
        <p14:creationId xmlns:p14="http://schemas.microsoft.com/office/powerpoint/2010/main" val="383736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A10A03A-2241-42C6-9229-9062E77DDDB0}"/>
              </a:ext>
            </a:extLst>
          </p:cNvPr>
          <p:cNvSpPr txBox="1">
            <a:spLocks/>
          </p:cNvSpPr>
          <p:nvPr/>
        </p:nvSpPr>
        <p:spPr>
          <a:xfrm>
            <a:off x="222791" y="2154121"/>
            <a:ext cx="8536874" cy="4202229"/>
          </a:xfrm>
          <a:prstGeom prst="rect">
            <a:avLst/>
          </a:prstGeom>
        </p:spPr>
        <p:txBody>
          <a:bodyPr>
            <a:norm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r>
              <a:rPr lang="en-US" sz="2400" b="1" dirty="0">
                <a:solidFill>
                  <a:schemeClr val="accent6"/>
                </a:solidFill>
                <a:latin typeface="+mn-lt"/>
              </a:rPr>
              <a:t>G</a:t>
            </a:r>
            <a:r>
              <a:rPr lang="en-US" sz="2400" b="1" dirty="0">
                <a:latin typeface="+mn-lt"/>
              </a:rPr>
              <a:t>oal:</a:t>
            </a:r>
            <a:r>
              <a:rPr lang="en-US" sz="2400" dirty="0">
                <a:latin typeface="+mn-lt"/>
              </a:rPr>
              <a:t> 		Set a goal – something you want to accomplish </a:t>
            </a:r>
          </a:p>
          <a:p>
            <a:r>
              <a:rPr lang="en-US" sz="2400" b="1" dirty="0">
                <a:solidFill>
                  <a:schemeClr val="accent6"/>
                </a:solidFill>
                <a:latin typeface="+mn-lt"/>
              </a:rPr>
              <a:t>P</a:t>
            </a:r>
            <a:r>
              <a:rPr lang="en-US" sz="2400" b="1" dirty="0">
                <a:latin typeface="+mn-lt"/>
              </a:rPr>
              <a:t>lan:</a:t>
            </a:r>
            <a:r>
              <a:rPr lang="en-US" sz="2400" dirty="0">
                <a:latin typeface="+mn-lt"/>
              </a:rPr>
              <a:t> 		Develop a plan for how to get from here to there    		</a:t>
            </a:r>
          </a:p>
          <a:p>
            <a:r>
              <a:rPr lang="en-US" sz="2400" b="1" dirty="0">
                <a:solidFill>
                  <a:schemeClr val="accent6"/>
                </a:solidFill>
                <a:latin typeface="+mn-lt"/>
              </a:rPr>
              <a:t>D</a:t>
            </a:r>
            <a:r>
              <a:rPr lang="en-US" sz="2400" b="1" dirty="0">
                <a:latin typeface="+mn-lt"/>
              </a:rPr>
              <a:t>o:</a:t>
            </a:r>
            <a:r>
              <a:rPr lang="en-US" sz="2400" dirty="0">
                <a:latin typeface="+mn-lt"/>
              </a:rPr>
              <a:t> 		Do the plan – Put it into action    </a:t>
            </a:r>
          </a:p>
          <a:p>
            <a:r>
              <a:rPr lang="en-US" sz="2400" b="1" dirty="0">
                <a:solidFill>
                  <a:schemeClr val="accent6"/>
                </a:solidFill>
                <a:latin typeface="+mn-lt"/>
              </a:rPr>
              <a:t>R</a:t>
            </a:r>
            <a:r>
              <a:rPr lang="en-US" sz="2400" b="1" dirty="0">
                <a:latin typeface="+mn-lt"/>
              </a:rPr>
              <a:t>eview:</a:t>
            </a:r>
            <a:r>
              <a:rPr lang="en-US" sz="2400" dirty="0">
                <a:latin typeface="+mn-lt"/>
              </a:rPr>
              <a:t> 	Review and assess your progress </a:t>
            </a:r>
          </a:p>
          <a:p>
            <a:r>
              <a:rPr lang="en-US" sz="2400" b="1" dirty="0">
                <a:solidFill>
                  <a:schemeClr val="accent6"/>
                </a:solidFill>
                <a:latin typeface="+mn-lt"/>
              </a:rPr>
              <a:t>R</a:t>
            </a:r>
            <a:r>
              <a:rPr lang="en-US" sz="2400" b="1" dirty="0">
                <a:latin typeface="+mn-lt"/>
              </a:rPr>
              <a:t>evise:		</a:t>
            </a:r>
            <a:r>
              <a:rPr lang="en-US" sz="2400" dirty="0">
                <a:latin typeface="+mn-lt"/>
              </a:rPr>
              <a:t>Take the next action steps, make a new plan, or 						set a new goal </a:t>
            </a:r>
          </a:p>
          <a:p>
            <a:endParaRPr lang="en-US" sz="3200" dirty="0">
              <a:latin typeface="+mn-lt"/>
            </a:endParaRPr>
          </a:p>
        </p:txBody>
      </p:sp>
      <p:sp>
        <p:nvSpPr>
          <p:cNvPr id="6" name="Title 1">
            <a:extLst>
              <a:ext uri="{FF2B5EF4-FFF2-40B4-BE49-F238E27FC236}">
                <a16:creationId xmlns:a16="http://schemas.microsoft.com/office/drawing/2014/main" id="{96C379E6-6585-4CE8-A661-E70B1BBB7880}"/>
              </a:ext>
            </a:extLst>
          </p:cNvPr>
          <p:cNvSpPr>
            <a:spLocks noGrp="1"/>
          </p:cNvSpPr>
          <p:nvPr>
            <p:ph type="title"/>
          </p:nvPr>
        </p:nvSpPr>
        <p:spPr>
          <a:xfrm>
            <a:off x="457200" y="785264"/>
            <a:ext cx="8068056" cy="1195936"/>
          </a:xfrm>
        </p:spPr>
        <p:txBody>
          <a:bodyPr/>
          <a:lstStyle/>
          <a:p>
            <a:pPr algn="ctr"/>
            <a:r>
              <a:rPr lang="en-US" sz="3200" cap="none" dirty="0">
                <a:solidFill>
                  <a:schemeClr val="accent1">
                    <a:lumMod val="75000"/>
                  </a:schemeClr>
                </a:solidFill>
              </a:rPr>
              <a:t>A Structured Approach to Goal Achievement:</a:t>
            </a:r>
            <a:r>
              <a:rPr lang="en-US" sz="3200" cap="none" dirty="0"/>
              <a:t>  </a:t>
            </a:r>
            <a:br>
              <a:rPr lang="en-US" sz="3200" cap="none" dirty="0"/>
            </a:br>
            <a:r>
              <a:rPr lang="en-US" sz="3200" cap="none" dirty="0">
                <a:solidFill>
                  <a:schemeClr val="accent6"/>
                </a:solidFill>
              </a:rPr>
              <a:t>Goal, Plan, Do, Review and Revise</a:t>
            </a:r>
          </a:p>
        </p:txBody>
      </p:sp>
      <p:pic>
        <p:nvPicPr>
          <p:cNvPr id="7" name="Picture 6">
            <a:extLst>
              <a:ext uri="{FF2B5EF4-FFF2-40B4-BE49-F238E27FC236}">
                <a16:creationId xmlns:a16="http://schemas.microsoft.com/office/drawing/2014/main" id="{7792FC74-2A7F-4DBF-A857-9B67DE8B0DD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733800" y="4119282"/>
            <a:ext cx="3962400" cy="2207058"/>
          </a:xfrm>
          <a:prstGeom prst="rect">
            <a:avLst/>
          </a:prstGeom>
          <a:noFill/>
          <a:ln>
            <a:noFill/>
          </a:ln>
          <a:extLst>
            <a:ext uri="{53640926-AAD7-44d8-BBD7-CCE9431645EC}">
              <a14:shadowObscured xmlns:lc="http://schemas.openxmlformats.org/drawingml/2006/locked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w16se="http://schemas.microsoft.com/office/word/2015/wordml/symex"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3122536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A10A03A-2241-42C6-9229-9062E77DDDB0}"/>
              </a:ext>
            </a:extLst>
          </p:cNvPr>
          <p:cNvSpPr txBox="1">
            <a:spLocks/>
          </p:cNvSpPr>
          <p:nvPr/>
        </p:nvSpPr>
        <p:spPr>
          <a:xfrm>
            <a:off x="222791" y="2154121"/>
            <a:ext cx="8536874" cy="4202229"/>
          </a:xfrm>
          <a:prstGeom prst="rect">
            <a:avLst/>
          </a:prstGeom>
        </p:spPr>
        <p:txBody>
          <a:bodyPr>
            <a:norm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r>
              <a:rPr lang="en-US" sz="2400" b="1" dirty="0">
                <a:latin typeface="+mn-lt"/>
              </a:rPr>
              <a:t>On page 4 of your packet, use the far left column to list the main, routine tasks that you do in your role. </a:t>
            </a:r>
          </a:p>
          <a:p>
            <a:endParaRPr lang="en-US" sz="2400" b="1" dirty="0">
              <a:latin typeface="+mn-lt"/>
            </a:endParaRPr>
          </a:p>
          <a:p>
            <a:r>
              <a:rPr lang="en-US" sz="2400" b="1" dirty="0">
                <a:latin typeface="+mn-lt"/>
              </a:rPr>
              <a:t>As the day progresses, we’ll come back to this and reflect on ways that the GPDRR framework does (and could) integrate into these routine tasks.</a:t>
            </a:r>
            <a:endParaRPr lang="en-US" sz="2400" dirty="0">
              <a:latin typeface="+mn-lt"/>
            </a:endParaRPr>
          </a:p>
          <a:p>
            <a:endParaRPr lang="en-US" sz="3200" dirty="0">
              <a:latin typeface="+mn-lt"/>
            </a:endParaRPr>
          </a:p>
        </p:txBody>
      </p:sp>
      <p:sp>
        <p:nvSpPr>
          <p:cNvPr id="6" name="Title 1">
            <a:extLst>
              <a:ext uri="{FF2B5EF4-FFF2-40B4-BE49-F238E27FC236}">
                <a16:creationId xmlns:a16="http://schemas.microsoft.com/office/drawing/2014/main" id="{96C379E6-6585-4CE8-A661-E70B1BBB7880}"/>
              </a:ext>
            </a:extLst>
          </p:cNvPr>
          <p:cNvSpPr>
            <a:spLocks noGrp="1"/>
          </p:cNvSpPr>
          <p:nvPr>
            <p:ph type="title"/>
          </p:nvPr>
        </p:nvSpPr>
        <p:spPr>
          <a:xfrm>
            <a:off x="457200" y="785264"/>
            <a:ext cx="8068056" cy="1195936"/>
          </a:xfrm>
        </p:spPr>
        <p:txBody>
          <a:bodyPr/>
          <a:lstStyle/>
          <a:p>
            <a:pPr algn="ctr"/>
            <a:r>
              <a:rPr lang="en-US" sz="3200" cap="none" dirty="0">
                <a:solidFill>
                  <a:schemeClr val="accent1">
                    <a:lumMod val="75000"/>
                  </a:schemeClr>
                </a:solidFill>
              </a:rPr>
              <a:t>A Structured Approach to Goal Achievement:</a:t>
            </a:r>
            <a:r>
              <a:rPr lang="en-US" sz="3200" cap="none" dirty="0"/>
              <a:t>  </a:t>
            </a:r>
            <a:br>
              <a:rPr lang="en-US" sz="3200" cap="none" dirty="0"/>
            </a:br>
            <a:r>
              <a:rPr lang="en-US" sz="3200" cap="none" dirty="0">
                <a:solidFill>
                  <a:schemeClr val="accent6"/>
                </a:solidFill>
              </a:rPr>
              <a:t>Goal, Plan, Do, Review and Revise</a:t>
            </a:r>
          </a:p>
        </p:txBody>
      </p:sp>
      <p:pic>
        <p:nvPicPr>
          <p:cNvPr id="7" name="Picture 6">
            <a:extLst>
              <a:ext uri="{FF2B5EF4-FFF2-40B4-BE49-F238E27FC236}">
                <a16:creationId xmlns:a16="http://schemas.microsoft.com/office/drawing/2014/main" id="{7792FC74-2A7F-4DBF-A857-9B67DE8B0DD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733800" y="4119282"/>
            <a:ext cx="3962400" cy="2207058"/>
          </a:xfrm>
          <a:prstGeom prst="rect">
            <a:avLst/>
          </a:prstGeom>
          <a:noFill/>
          <a:ln>
            <a:noFill/>
          </a:ln>
          <a:extLst>
            <a:ext uri="{53640926-AAD7-44d8-BBD7-CCE9431645EC}">
              <a14:shadowObscured xmlns:lc="http://schemas.openxmlformats.org/drawingml/2006/locked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w16se="http://schemas.microsoft.com/office/word/2015/wordml/symex"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Tree>
    <p:extLst>
      <p:ext uri="{BB962C8B-B14F-4D97-AF65-F5344CB8AC3E}">
        <p14:creationId xmlns:p14="http://schemas.microsoft.com/office/powerpoint/2010/main" val="13018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bwMode="auto">
          <a:xfrm>
            <a:off x="594452" y="762000"/>
            <a:ext cx="81168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defTabSz="457200" rtl="0" eaLnBrk="0" fontAlgn="base" hangingPunct="0">
              <a:spcBef>
                <a:spcPct val="0"/>
              </a:spcBef>
              <a:spcAft>
                <a:spcPct val="0"/>
              </a:spcAft>
              <a:defRPr sz="2800" b="0" kern="1200" cap="all">
                <a:solidFill>
                  <a:schemeClr val="tx1"/>
                </a:solidFill>
                <a:latin typeface="Franklin Gothic Medium"/>
                <a:ea typeface="ＭＳ Ｐゴシック" pitchFamily="-65" charset="-128"/>
                <a:cs typeface="Franklin Gothic Medium"/>
              </a:defRPr>
            </a:lvl1pPr>
            <a:lvl2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ctr" defTabSz="914400"/>
            <a:r>
              <a:rPr lang="en-US" altLang="en-US" b="1" cap="none" dirty="0">
                <a:solidFill>
                  <a:schemeClr val="accent1">
                    <a:lumMod val="75000"/>
                  </a:schemeClr>
                </a:solidFill>
                <a:latin typeface="Franklin Gothic Medium" panose="020B0603020102020204" pitchFamily="34" charset="0"/>
                <a:ea typeface="Calibri" panose="020F0502020204030204" pitchFamily="34" charset="0"/>
                <a:cs typeface="Times New Roman" panose="02020603050405020304" pitchFamily="18" charset="0"/>
              </a:rPr>
              <a:t>What Success Looks Like</a:t>
            </a:r>
            <a:r>
              <a:rPr lang="en-US" altLang="en-US" b="1" cap="none" dirty="0">
                <a:latin typeface="+mn-lt"/>
                <a:ea typeface="Calibri" panose="020F0502020204030204" pitchFamily="34" charset="0"/>
                <a:cs typeface="Times New Roman" panose="02020603050405020304" pitchFamily="18" charset="0"/>
              </a:rPr>
              <a:t> </a:t>
            </a:r>
          </a:p>
          <a:p>
            <a:pPr defTabSz="914400"/>
            <a:endParaRPr lang="en-US" altLang="en-US" sz="1100" cap="none" dirty="0">
              <a:latin typeface="Arial" panose="020B0604020202020204" pitchFamily="34" charset="0"/>
              <a:ea typeface="Calibri" panose="020F0502020204030204" pitchFamily="34" charset="0"/>
              <a:cs typeface="Times New Roman" panose="02020603050405020304" pitchFamily="18" charset="0"/>
            </a:endParaRPr>
          </a:p>
          <a:p>
            <a:pPr defTabSz="914400"/>
            <a:r>
              <a:rPr lang="en-US" altLang="en-US" sz="1100" cap="none" dirty="0">
                <a:latin typeface="Arial" panose="020B0604020202020204" pitchFamily="34" charset="0"/>
                <a:ea typeface="Calibri" panose="020F0502020204030204" pitchFamily="34" charset="0"/>
                <a:cs typeface="Times New Roman" panose="02020603050405020304" pitchFamily="18" charset="0"/>
              </a:rPr>
              <a:t> </a:t>
            </a:r>
            <a:endParaRPr lang="en-US" altLang="en-US" sz="600" cap="none" dirty="0">
              <a:latin typeface="Arial" panose="020B0604020202020204" pitchFamily="34" charset="0"/>
            </a:endParaRPr>
          </a:p>
          <a:p>
            <a:pPr defTabSz="914400"/>
            <a:endParaRPr lang="en-US" altLang="en-US" sz="1400" i="1" cap="none" dirty="0">
              <a:latin typeface="+mn-lt"/>
            </a:endParaRPr>
          </a:p>
        </p:txBody>
      </p:sp>
      <p:pic>
        <p:nvPicPr>
          <p:cNvPr id="3" name="Picture 2">
            <a:extLst>
              <a:ext uri="{FF2B5EF4-FFF2-40B4-BE49-F238E27FC236}">
                <a16:creationId xmlns:a16="http://schemas.microsoft.com/office/drawing/2014/main" id="{3D36D268-011F-4B8B-9359-29AA17F33CF8}"/>
              </a:ext>
            </a:extLst>
          </p:cNvPr>
          <p:cNvPicPr>
            <a:picLocks noChangeAspect="1"/>
          </p:cNvPicPr>
          <p:nvPr/>
        </p:nvPicPr>
        <p:blipFill>
          <a:blip r:embed="rId2"/>
          <a:stretch>
            <a:fillRect/>
          </a:stretch>
        </p:blipFill>
        <p:spPr>
          <a:xfrm>
            <a:off x="1714500" y="1600200"/>
            <a:ext cx="5715000" cy="4286250"/>
          </a:xfrm>
          <a:prstGeom prst="rect">
            <a:avLst/>
          </a:prstGeom>
        </p:spPr>
      </p:pic>
    </p:spTree>
    <p:extLst>
      <p:ext uri="{BB962C8B-B14F-4D97-AF65-F5344CB8AC3E}">
        <p14:creationId xmlns:p14="http://schemas.microsoft.com/office/powerpoint/2010/main" val="106847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609600"/>
            <a:ext cx="8229600" cy="830997"/>
          </a:xfrm>
          <a:prstGeom prst="rect">
            <a:avLst/>
          </a:prstGeom>
          <a:noFill/>
        </p:spPr>
        <p:txBody>
          <a:bodyPr wrap="square" rtlCol="0">
            <a:spAutoFit/>
          </a:bodyPr>
          <a:lstStyle/>
          <a:p>
            <a:pPr algn="ctr"/>
            <a:r>
              <a:rPr lang="en-US" sz="2800" b="1" dirty="0">
                <a:solidFill>
                  <a:schemeClr val="accent1">
                    <a:lumMod val="75000"/>
                  </a:schemeClr>
                </a:solidFill>
                <a:latin typeface="Franklin Gothic Medium" panose="020B0603020102020204" pitchFamily="34" charset="0"/>
              </a:rPr>
              <a:t>Three Key Adult Learning Principles</a:t>
            </a:r>
          </a:p>
          <a:p>
            <a:pPr algn="ctr"/>
            <a:r>
              <a:rPr lang="en-US" sz="2000" dirty="0" err="1">
                <a:solidFill>
                  <a:schemeClr val="accent1">
                    <a:lumMod val="75000"/>
                  </a:schemeClr>
                </a:solidFill>
                <a:latin typeface="Franklin Gothic Medium" panose="020B0603020102020204" pitchFamily="34" charset="0"/>
              </a:rPr>
              <a:t>www.globallearningpartners.com</a:t>
            </a:r>
            <a:endParaRPr lang="en-US" sz="2000" dirty="0">
              <a:solidFill>
                <a:schemeClr val="accent1">
                  <a:lumMod val="75000"/>
                </a:schemeClr>
              </a:solidFill>
              <a:latin typeface="Franklin Gothic Medium" panose="020B0603020102020204" pitchFamily="34" charset="0"/>
            </a:endParaRPr>
          </a:p>
        </p:txBody>
      </p:sp>
      <p:sp>
        <p:nvSpPr>
          <p:cNvPr id="2" name="TextBox 1">
            <a:extLst>
              <a:ext uri="{FF2B5EF4-FFF2-40B4-BE49-F238E27FC236}">
                <a16:creationId xmlns:a16="http://schemas.microsoft.com/office/drawing/2014/main" id="{5263B69F-25CF-4FF1-AA85-66B060D09FC2}"/>
              </a:ext>
            </a:extLst>
          </p:cNvPr>
          <p:cNvSpPr txBox="1"/>
          <p:nvPr/>
        </p:nvSpPr>
        <p:spPr>
          <a:xfrm>
            <a:off x="396240" y="1444114"/>
            <a:ext cx="7391400" cy="4832092"/>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6"/>
                </a:solidFill>
                <a:latin typeface="+mn-lt"/>
              </a:rPr>
              <a:t>Relevance</a:t>
            </a:r>
          </a:p>
          <a:p>
            <a:r>
              <a:rPr lang="en-US" sz="2800" dirty="0">
                <a:latin typeface="+mn-lt"/>
              </a:rPr>
              <a:t>You care about this topic or task because it relates to your life/ work now.</a:t>
            </a:r>
          </a:p>
          <a:p>
            <a:endParaRPr lang="en-US" sz="2800" b="1" dirty="0">
              <a:solidFill>
                <a:schemeClr val="accent6"/>
              </a:solidFill>
              <a:latin typeface="+mn-lt"/>
            </a:endParaRPr>
          </a:p>
          <a:p>
            <a:pPr marL="285750" indent="-285750">
              <a:buFont typeface="Arial" panose="020B0604020202020204" pitchFamily="34" charset="0"/>
              <a:buChar char="•"/>
            </a:pPr>
            <a:r>
              <a:rPr lang="en-US" sz="2800" b="1" dirty="0">
                <a:solidFill>
                  <a:schemeClr val="accent6"/>
                </a:solidFill>
                <a:latin typeface="+mn-lt"/>
              </a:rPr>
              <a:t>Engagement</a:t>
            </a:r>
          </a:p>
          <a:p>
            <a:r>
              <a:rPr lang="en-US" sz="2800" dirty="0">
                <a:latin typeface="+mn-lt"/>
              </a:rPr>
              <a:t>You are actively involved in the learning.</a:t>
            </a:r>
          </a:p>
          <a:p>
            <a:endParaRPr lang="en-US" sz="2800" b="1" dirty="0">
              <a:solidFill>
                <a:schemeClr val="accent6"/>
              </a:solidFill>
              <a:latin typeface="+mn-lt"/>
            </a:endParaRPr>
          </a:p>
          <a:p>
            <a:pPr marL="285750" indent="-285750">
              <a:buFont typeface="Arial" panose="020B0604020202020204" pitchFamily="34" charset="0"/>
              <a:buChar char="•"/>
            </a:pPr>
            <a:r>
              <a:rPr lang="en-US" sz="2800" b="1" dirty="0">
                <a:solidFill>
                  <a:schemeClr val="accent6"/>
                </a:solidFill>
                <a:latin typeface="+mn-lt"/>
              </a:rPr>
              <a:t>Immediacy</a:t>
            </a:r>
          </a:p>
          <a:p>
            <a:r>
              <a:rPr lang="en-US" sz="2800" dirty="0">
                <a:latin typeface="+mn-lt"/>
              </a:rPr>
              <a:t>You don’t just hear about a concept – you apply it  and make meaning of it for yourself.</a:t>
            </a:r>
          </a:p>
          <a:p>
            <a:pPr marL="285750" indent="-285750">
              <a:buFont typeface="Arial" panose="020B0604020202020204" pitchFamily="34" charset="0"/>
              <a:buChar char="•"/>
            </a:pPr>
            <a:endParaRPr lang="en-US" sz="2800" b="1" dirty="0">
              <a:solidFill>
                <a:schemeClr val="accent6"/>
              </a:solidFill>
              <a:latin typeface="+mn-lt"/>
            </a:endParaRPr>
          </a:p>
        </p:txBody>
      </p:sp>
    </p:spTree>
    <p:extLst>
      <p:ext uri="{BB962C8B-B14F-4D97-AF65-F5344CB8AC3E}">
        <p14:creationId xmlns:p14="http://schemas.microsoft.com/office/powerpoint/2010/main" val="173006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598443"/>
            <a:ext cx="7188835" cy="5667375"/>
          </a:xfrm>
          <a:prstGeom prst="rect">
            <a:avLst/>
          </a:prstGeom>
        </p:spPr>
      </p:pic>
    </p:spTree>
    <p:extLst>
      <p:ext uri="{BB962C8B-B14F-4D97-AF65-F5344CB8AC3E}">
        <p14:creationId xmlns:p14="http://schemas.microsoft.com/office/powerpoint/2010/main" val="411604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11458</TotalTime>
  <Words>1379</Words>
  <Application>Microsoft Office PowerPoint</Application>
  <PresentationFormat>On-screen Show (4:3)</PresentationFormat>
  <Paragraphs>266</Paragraphs>
  <Slides>33</Slides>
  <Notes>13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Goal Achievement at a Glance</vt:lpstr>
      <vt:lpstr>PowerPoint Presentation</vt:lpstr>
      <vt:lpstr>PowerPoint Presentation</vt:lpstr>
      <vt:lpstr>A Structured Approach to Goal Achievement:   Goal, Plan, Do, Review and Revise</vt:lpstr>
      <vt:lpstr>A Structured Approach to Goal Achievement:   Goal, Plan, Do, Review and Revise</vt:lpstr>
      <vt:lpstr>PowerPoint Presentation</vt:lpstr>
      <vt:lpstr>PowerPoint Presentation</vt:lpstr>
      <vt:lpstr>PowerPoint Presentation</vt:lpstr>
      <vt:lpstr>The Science Underlying the Goal Achievement Framework</vt:lpstr>
      <vt:lpstr>What Are Adult Capabilities?  (aka, Executive Function and Self-Regulation Skills)</vt:lpstr>
      <vt:lpstr>PowerPoint Presentation</vt:lpstr>
      <vt:lpstr>PowerPoint Presentation</vt:lpstr>
      <vt:lpstr>PowerPoint Presentation</vt:lpstr>
      <vt:lpstr>PowerPoint Presentation</vt:lpstr>
      <vt:lpstr>Why Scarcity Matters in Our Work</vt:lpstr>
      <vt:lpstr>PowerPoint Presentation</vt:lpstr>
      <vt:lpstr>Key Hallmarks of Goal, Plan, Do, Review and Revise</vt:lpstr>
      <vt:lpstr>PowerPoint Presentation</vt:lpstr>
      <vt:lpstr>PowerPoint Presentation</vt:lpstr>
      <vt:lpstr>PowerPoint Presentation</vt:lpstr>
      <vt:lpstr>Plan: Creating a Roadmap for Change</vt:lpstr>
      <vt:lpstr>PowerPoint Presentation</vt:lpstr>
      <vt:lpstr>PowerPoint Presentation</vt:lpstr>
      <vt:lpstr>PowerPoint Presentation</vt:lpstr>
      <vt:lpstr>Supporting People as They “Do” Their Plans</vt:lpstr>
      <vt:lpstr>Supporting People as They “Do” Their Plans</vt:lpstr>
      <vt:lpstr>PowerPoint Presentation</vt:lpstr>
      <vt:lpstr>Review and Revise: Stepping Back, Moving Forward</vt:lpstr>
      <vt:lpstr>PowerPoint Presentation</vt:lpstr>
      <vt:lpstr>Provide Honest Feedback</vt:lpstr>
      <vt:lpstr>For More Information:</vt:lpstr>
      <vt:lpstr>For More Information:</vt:lpstr>
    </vt:vector>
  </TitlesOfParts>
  <Company>Center on Budget Policy and Priorities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Bremner</dc:creator>
  <cp:lastModifiedBy>Donna Pavetti</cp:lastModifiedBy>
  <cp:revision>329</cp:revision>
  <cp:lastPrinted>2018-03-10T20:32:14Z</cp:lastPrinted>
  <dcterms:created xsi:type="dcterms:W3CDTF">2011-03-17T15:43:58Z</dcterms:created>
  <dcterms:modified xsi:type="dcterms:W3CDTF">2018-03-20T02:47:14Z</dcterms:modified>
</cp:coreProperties>
</file>